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3"/>
  </p:notesMasterIdLst>
  <p:sldIdLst>
    <p:sldId id="257" r:id="rId5"/>
    <p:sldId id="271" r:id="rId6"/>
    <p:sldId id="3914" r:id="rId7"/>
    <p:sldId id="2425" r:id="rId8"/>
    <p:sldId id="276" r:id="rId9"/>
    <p:sldId id="277" r:id="rId10"/>
    <p:sldId id="260" r:id="rId11"/>
    <p:sldId id="3896" r:id="rId12"/>
    <p:sldId id="3902" r:id="rId13"/>
    <p:sldId id="3920" r:id="rId14"/>
    <p:sldId id="3919" r:id="rId15"/>
    <p:sldId id="3935" r:id="rId16"/>
    <p:sldId id="2432" r:id="rId17"/>
    <p:sldId id="2433" r:id="rId18"/>
    <p:sldId id="3926" r:id="rId19"/>
    <p:sldId id="3941" r:id="rId20"/>
    <p:sldId id="3942" r:id="rId21"/>
    <p:sldId id="3937" r:id="rId22"/>
    <p:sldId id="3940" r:id="rId23"/>
    <p:sldId id="3928" r:id="rId24"/>
    <p:sldId id="3931" r:id="rId25"/>
    <p:sldId id="3944" r:id="rId26"/>
    <p:sldId id="3918" r:id="rId27"/>
    <p:sldId id="3916" r:id="rId28"/>
    <p:sldId id="3917" r:id="rId29"/>
    <p:sldId id="3908" r:id="rId30"/>
    <p:sldId id="3909" r:id="rId31"/>
    <p:sldId id="3910" r:id="rId32"/>
    <p:sldId id="3943" r:id="rId33"/>
    <p:sldId id="3939" r:id="rId34"/>
    <p:sldId id="3932" r:id="rId35"/>
    <p:sldId id="3933" r:id="rId36"/>
    <p:sldId id="3912" r:id="rId37"/>
    <p:sldId id="3913" r:id="rId38"/>
    <p:sldId id="3923" r:id="rId39"/>
    <p:sldId id="3924" r:id="rId40"/>
    <p:sldId id="278" r:id="rId41"/>
    <p:sldId id="381" r:id="rId42"/>
    <p:sldId id="3895" r:id="rId43"/>
    <p:sldId id="3899" r:id="rId44"/>
    <p:sldId id="3936" r:id="rId45"/>
    <p:sldId id="3934" r:id="rId46"/>
    <p:sldId id="2436" r:id="rId47"/>
    <p:sldId id="3906" r:id="rId48"/>
    <p:sldId id="3930" r:id="rId49"/>
    <p:sldId id="3929" r:id="rId50"/>
    <p:sldId id="3904" r:id="rId51"/>
    <p:sldId id="393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DE188D-F6FF-43C3-B075-376ABBB43739}" v="3616" dt="2023-07-13T19:53:24.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1" autoAdjust="0"/>
    <p:restoredTop sz="78710" autoAdjust="0"/>
  </p:normalViewPr>
  <p:slideViewPr>
    <p:cSldViewPr snapToGrid="0">
      <p:cViewPr varScale="1">
        <p:scale>
          <a:sx n="66" d="100"/>
          <a:sy n="66" d="100"/>
        </p:scale>
        <p:origin x="135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C5EA91-5C97-472D-8A40-852129496E5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FEA507C-7BBA-4FBF-A29C-312789645DCF}">
      <dgm:prSet/>
      <dgm:spPr/>
      <dgm:t>
        <a:bodyPr/>
        <a:lstStyle/>
        <a:p>
          <a:r>
            <a:rPr lang="en-US" dirty="0"/>
            <a:t>Identifying the specifications of the tail movement</a:t>
          </a:r>
        </a:p>
      </dgm:t>
    </dgm:pt>
    <dgm:pt modelId="{9783E426-B7DC-4EA1-8CB3-3E0130F5733E}" type="parTrans" cxnId="{A1E8F770-C9BB-4536-8143-D04488FCCD53}">
      <dgm:prSet/>
      <dgm:spPr/>
      <dgm:t>
        <a:bodyPr/>
        <a:lstStyle/>
        <a:p>
          <a:endParaRPr lang="en-US"/>
        </a:p>
      </dgm:t>
    </dgm:pt>
    <dgm:pt modelId="{034CACE6-614F-414F-A9CF-8A7F531EFCE0}" type="sibTrans" cxnId="{A1E8F770-C9BB-4536-8143-D04488FCCD53}">
      <dgm:prSet/>
      <dgm:spPr/>
      <dgm:t>
        <a:bodyPr/>
        <a:lstStyle/>
        <a:p>
          <a:endParaRPr lang="en-US"/>
        </a:p>
      </dgm:t>
    </dgm:pt>
    <dgm:pt modelId="{B97A85C6-B017-445C-B4AC-DDF816518DBE}">
      <dgm:prSet/>
      <dgm:spPr/>
      <dgm:t>
        <a:bodyPr/>
        <a:lstStyle/>
        <a:p>
          <a:r>
            <a:rPr lang="en-US"/>
            <a:t>Kinematic of the movement (number of joints in the tail, body rotation…)</a:t>
          </a:r>
        </a:p>
      </dgm:t>
    </dgm:pt>
    <dgm:pt modelId="{30849C85-68E6-4821-B5D4-C906C5D0CBA1}" type="parTrans" cxnId="{10D22093-2738-4645-88C4-9B1951D47607}">
      <dgm:prSet/>
      <dgm:spPr/>
      <dgm:t>
        <a:bodyPr/>
        <a:lstStyle/>
        <a:p>
          <a:endParaRPr lang="en-US"/>
        </a:p>
      </dgm:t>
    </dgm:pt>
    <dgm:pt modelId="{587948DA-F8C4-4E50-A7D2-67B7DB80494F}" type="sibTrans" cxnId="{10D22093-2738-4645-88C4-9B1951D47607}">
      <dgm:prSet/>
      <dgm:spPr/>
      <dgm:t>
        <a:bodyPr/>
        <a:lstStyle/>
        <a:p>
          <a:endParaRPr lang="en-US"/>
        </a:p>
      </dgm:t>
    </dgm:pt>
    <dgm:pt modelId="{68B91C2C-B664-4E37-9571-AD5AE5BC2755}">
      <dgm:prSet/>
      <dgm:spPr/>
      <dgm:t>
        <a:bodyPr/>
        <a:lstStyle/>
        <a:p>
          <a:r>
            <a:rPr lang="en-US"/>
            <a:t>Muscles involved </a:t>
          </a:r>
          <a:r>
            <a:rPr lang="en-US">
              <a:sym typeface="Wingdings" panose="05000000000000000000" pitchFamily="2" charset="2"/>
            </a:rPr>
            <a:t></a:t>
          </a:r>
          <a:r>
            <a:rPr lang="en-US"/>
            <a:t> maximum forces powering the movement</a:t>
          </a:r>
        </a:p>
      </dgm:t>
    </dgm:pt>
    <dgm:pt modelId="{5B2DA57A-339A-4B4E-8827-11C879C70722}" type="parTrans" cxnId="{34F6B67F-61B5-47F0-8E18-82737338A82A}">
      <dgm:prSet/>
      <dgm:spPr/>
      <dgm:t>
        <a:bodyPr/>
        <a:lstStyle/>
        <a:p>
          <a:endParaRPr lang="en-US"/>
        </a:p>
      </dgm:t>
    </dgm:pt>
    <dgm:pt modelId="{6A7A56BF-2723-49C2-BA4F-4140CBD36829}" type="sibTrans" cxnId="{34F6B67F-61B5-47F0-8E18-82737338A82A}">
      <dgm:prSet/>
      <dgm:spPr/>
      <dgm:t>
        <a:bodyPr/>
        <a:lstStyle/>
        <a:p>
          <a:endParaRPr lang="en-US"/>
        </a:p>
      </dgm:t>
    </dgm:pt>
    <dgm:pt modelId="{AF29C61B-BAC9-4EC2-B4DC-E406BBEF4AEA}">
      <dgm:prSet/>
      <dgm:spPr/>
      <dgm:t>
        <a:bodyPr/>
        <a:lstStyle/>
        <a:p>
          <a:r>
            <a:rPr lang="en-US" dirty="0"/>
            <a:t>Design of simulations mimicking the tail movement</a:t>
          </a:r>
        </a:p>
      </dgm:t>
    </dgm:pt>
    <dgm:pt modelId="{F7C4D507-6485-41B7-9B0A-0D8CB8832BA4}" type="parTrans" cxnId="{634EA898-040F-4DD4-BF5C-1E7B14B9CFAB}">
      <dgm:prSet/>
      <dgm:spPr/>
      <dgm:t>
        <a:bodyPr/>
        <a:lstStyle/>
        <a:p>
          <a:endParaRPr lang="en-US"/>
        </a:p>
      </dgm:t>
    </dgm:pt>
    <dgm:pt modelId="{5856A7F7-AFB9-4F98-98EA-313AB376B876}" type="sibTrans" cxnId="{634EA898-040F-4DD4-BF5C-1E7B14B9CFAB}">
      <dgm:prSet/>
      <dgm:spPr/>
      <dgm:t>
        <a:bodyPr/>
        <a:lstStyle/>
        <a:p>
          <a:endParaRPr lang="en-US"/>
        </a:p>
      </dgm:t>
    </dgm:pt>
    <dgm:pt modelId="{A3CF4ACF-417E-420C-8DC0-091E684F4E73}">
      <dgm:prSet/>
      <dgm:spPr/>
      <dgm:t>
        <a:bodyPr/>
        <a:lstStyle/>
        <a:p>
          <a:r>
            <a:rPr lang="en-US" dirty="0"/>
            <a:t>Motor-driven</a:t>
          </a:r>
        </a:p>
      </dgm:t>
    </dgm:pt>
    <dgm:pt modelId="{BFAB6828-7A4B-4772-A628-BD405201ADFD}" type="parTrans" cxnId="{140C0209-2A0A-4E69-B9A4-E952102B1A11}">
      <dgm:prSet/>
      <dgm:spPr/>
      <dgm:t>
        <a:bodyPr/>
        <a:lstStyle/>
        <a:p>
          <a:endParaRPr lang="en-US"/>
        </a:p>
      </dgm:t>
    </dgm:pt>
    <dgm:pt modelId="{116E85E0-77C7-47A0-BA9F-A717270EEBBC}" type="sibTrans" cxnId="{140C0209-2A0A-4E69-B9A4-E952102B1A11}">
      <dgm:prSet/>
      <dgm:spPr/>
      <dgm:t>
        <a:bodyPr/>
        <a:lstStyle/>
        <a:p>
          <a:endParaRPr lang="en-US"/>
        </a:p>
      </dgm:t>
    </dgm:pt>
    <dgm:pt modelId="{22E48E86-79F8-40EB-924A-58071AD2913A}">
      <dgm:prSet/>
      <dgm:spPr/>
      <dgm:t>
        <a:bodyPr/>
        <a:lstStyle/>
        <a:p>
          <a:r>
            <a:rPr lang="en-US" dirty="0"/>
            <a:t>Tendon-driven</a:t>
          </a:r>
        </a:p>
      </dgm:t>
    </dgm:pt>
    <dgm:pt modelId="{2DD8CC59-3845-48C2-AF99-74F2D19ABA63}" type="parTrans" cxnId="{6EC988EC-12B6-46A4-9182-6A3961F65DC7}">
      <dgm:prSet/>
      <dgm:spPr/>
      <dgm:t>
        <a:bodyPr/>
        <a:lstStyle/>
        <a:p>
          <a:endParaRPr lang="en-US"/>
        </a:p>
      </dgm:t>
    </dgm:pt>
    <dgm:pt modelId="{D700DB05-8E07-4F2A-BAEF-000BC248D9E1}" type="sibTrans" cxnId="{6EC988EC-12B6-46A4-9182-6A3961F65DC7}">
      <dgm:prSet/>
      <dgm:spPr/>
      <dgm:t>
        <a:bodyPr/>
        <a:lstStyle/>
        <a:p>
          <a:endParaRPr lang="en-US"/>
        </a:p>
      </dgm:t>
    </dgm:pt>
    <dgm:pt modelId="{0A89577B-53EB-4CCC-80C4-4113A231017A}">
      <dgm:prSet/>
      <dgm:spPr/>
      <dgm:t>
        <a:bodyPr/>
        <a:lstStyle/>
        <a:p>
          <a:r>
            <a:rPr lang="en-US" dirty="0"/>
            <a:t>Prototyping of a robot mimicking the tail movement</a:t>
          </a:r>
        </a:p>
      </dgm:t>
    </dgm:pt>
    <dgm:pt modelId="{23CA837D-D0D3-4394-B019-4B47E860068F}" type="parTrans" cxnId="{D2C6C587-87C9-4DF1-A2AA-0B9B712F9846}">
      <dgm:prSet/>
      <dgm:spPr/>
      <dgm:t>
        <a:bodyPr/>
        <a:lstStyle/>
        <a:p>
          <a:endParaRPr lang="en-US"/>
        </a:p>
      </dgm:t>
    </dgm:pt>
    <dgm:pt modelId="{D98E3FEA-68EA-41A2-8711-53CA3D9F05E1}" type="sibTrans" cxnId="{D2C6C587-87C9-4DF1-A2AA-0B9B712F9846}">
      <dgm:prSet/>
      <dgm:spPr/>
      <dgm:t>
        <a:bodyPr/>
        <a:lstStyle/>
        <a:p>
          <a:endParaRPr lang="en-US"/>
        </a:p>
      </dgm:t>
    </dgm:pt>
    <dgm:pt modelId="{9DF8E52E-4A91-4D38-AF63-C884CE8FB643}">
      <dgm:prSet/>
      <dgm:spPr/>
      <dgm:t>
        <a:bodyPr/>
        <a:lstStyle/>
        <a:p>
          <a:r>
            <a:rPr lang="en-US"/>
            <a:t>Experimentations and analysis</a:t>
          </a:r>
        </a:p>
      </dgm:t>
    </dgm:pt>
    <dgm:pt modelId="{64391E9B-D4A6-4090-8996-018ED8567A66}" type="parTrans" cxnId="{3087391B-2F8B-4F8A-B0BB-18EB6D7B3541}">
      <dgm:prSet/>
      <dgm:spPr/>
      <dgm:t>
        <a:bodyPr/>
        <a:lstStyle/>
        <a:p>
          <a:endParaRPr lang="en-US"/>
        </a:p>
      </dgm:t>
    </dgm:pt>
    <dgm:pt modelId="{2DDD7F18-3AE9-4EF6-8864-31B9045F98C4}" type="sibTrans" cxnId="{3087391B-2F8B-4F8A-B0BB-18EB6D7B3541}">
      <dgm:prSet/>
      <dgm:spPr/>
      <dgm:t>
        <a:bodyPr/>
        <a:lstStyle/>
        <a:p>
          <a:endParaRPr lang="en-US"/>
        </a:p>
      </dgm:t>
    </dgm:pt>
    <dgm:pt modelId="{045F5176-2B54-443D-A7D0-B2885264655B}" type="pres">
      <dgm:prSet presAssocID="{56C5EA91-5C97-472D-8A40-852129496E55}" presName="root" presStyleCnt="0">
        <dgm:presLayoutVars>
          <dgm:dir/>
          <dgm:resizeHandles val="exact"/>
        </dgm:presLayoutVars>
      </dgm:prSet>
      <dgm:spPr/>
    </dgm:pt>
    <dgm:pt modelId="{82D59205-1585-4A8B-AD23-FBDBB319F01F}" type="pres">
      <dgm:prSet presAssocID="{0FEA507C-7BBA-4FBF-A29C-312789645DCF}" presName="compNode" presStyleCnt="0"/>
      <dgm:spPr/>
    </dgm:pt>
    <dgm:pt modelId="{501681CB-8CA3-4426-AB81-8F43CD66CEC0}" type="pres">
      <dgm:prSet presAssocID="{0FEA507C-7BBA-4FBF-A29C-312789645DCF}" presName="bgRect" presStyleLbl="bgShp" presStyleIdx="0" presStyleCnt="4" custLinFactNeighborX="-1322" custLinFactNeighborY="-50198"/>
      <dgm:spPr/>
    </dgm:pt>
    <dgm:pt modelId="{348FBBDD-84D6-49C0-9E35-8142F8ABF884}" type="pres">
      <dgm:prSet presAssocID="{0FEA507C-7BBA-4FBF-A29C-312789645DCF}"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924B7988-B62D-4A5D-8C52-E93C8A023AA5}" type="pres">
      <dgm:prSet presAssocID="{0FEA507C-7BBA-4FBF-A29C-312789645DCF}" presName="spaceRect" presStyleCnt="0"/>
      <dgm:spPr/>
    </dgm:pt>
    <dgm:pt modelId="{833F971E-CF45-4DF1-A945-2AB84FCE8678}" type="pres">
      <dgm:prSet presAssocID="{0FEA507C-7BBA-4FBF-A29C-312789645DCF}" presName="parTx" presStyleLbl="revTx" presStyleIdx="0" presStyleCnt="6">
        <dgm:presLayoutVars>
          <dgm:chMax val="0"/>
          <dgm:chPref val="0"/>
        </dgm:presLayoutVars>
      </dgm:prSet>
      <dgm:spPr/>
    </dgm:pt>
    <dgm:pt modelId="{6ECA82A2-3FA0-4B21-BD1C-343FA0FF8CA4}" type="pres">
      <dgm:prSet presAssocID="{0FEA507C-7BBA-4FBF-A29C-312789645DCF}" presName="desTx" presStyleLbl="revTx" presStyleIdx="1" presStyleCnt="6">
        <dgm:presLayoutVars/>
      </dgm:prSet>
      <dgm:spPr/>
    </dgm:pt>
    <dgm:pt modelId="{DC9B45A2-6088-41EA-BD5C-0B684773555B}" type="pres">
      <dgm:prSet presAssocID="{034CACE6-614F-414F-A9CF-8A7F531EFCE0}" presName="sibTrans" presStyleCnt="0"/>
      <dgm:spPr/>
    </dgm:pt>
    <dgm:pt modelId="{579F9235-0F29-419D-9E5C-186BE097CF7E}" type="pres">
      <dgm:prSet presAssocID="{AF29C61B-BAC9-4EC2-B4DC-E406BBEF4AEA}" presName="compNode" presStyleCnt="0"/>
      <dgm:spPr/>
    </dgm:pt>
    <dgm:pt modelId="{725DE073-8F0C-462B-A356-A3A807249055}" type="pres">
      <dgm:prSet presAssocID="{AF29C61B-BAC9-4EC2-B4DC-E406BBEF4AEA}" presName="bgRect" presStyleLbl="bgShp" presStyleIdx="1" presStyleCnt="4"/>
      <dgm:spPr/>
    </dgm:pt>
    <dgm:pt modelId="{EDCBB9BD-CE37-4ADF-854C-14EB89455148}" type="pres">
      <dgm:prSet presAssocID="{AF29C61B-BAC9-4EC2-B4DC-E406BBEF4AEA}" presName="iconRect" presStyleLbl="node1" presStyleIdx="1"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kflow"/>
        </a:ext>
      </dgm:extLst>
    </dgm:pt>
    <dgm:pt modelId="{98F05CCC-8B7A-4613-9628-19FB1F19FE9A}" type="pres">
      <dgm:prSet presAssocID="{AF29C61B-BAC9-4EC2-B4DC-E406BBEF4AEA}" presName="spaceRect" presStyleCnt="0"/>
      <dgm:spPr/>
    </dgm:pt>
    <dgm:pt modelId="{1F21E000-27BA-4FFD-99A3-431A0D3BA489}" type="pres">
      <dgm:prSet presAssocID="{AF29C61B-BAC9-4EC2-B4DC-E406BBEF4AEA}" presName="parTx" presStyleLbl="revTx" presStyleIdx="2" presStyleCnt="6">
        <dgm:presLayoutVars>
          <dgm:chMax val="0"/>
          <dgm:chPref val="0"/>
        </dgm:presLayoutVars>
      </dgm:prSet>
      <dgm:spPr/>
    </dgm:pt>
    <dgm:pt modelId="{2B12214C-E536-4BB3-9C79-9098F9CCEA07}" type="pres">
      <dgm:prSet presAssocID="{AF29C61B-BAC9-4EC2-B4DC-E406BBEF4AEA}" presName="desTx" presStyleLbl="revTx" presStyleIdx="3" presStyleCnt="6">
        <dgm:presLayoutVars/>
      </dgm:prSet>
      <dgm:spPr/>
    </dgm:pt>
    <dgm:pt modelId="{EC459CCD-ABFA-4868-9C90-89CF307EF1C9}" type="pres">
      <dgm:prSet presAssocID="{5856A7F7-AFB9-4F98-98EA-313AB376B876}" presName="sibTrans" presStyleCnt="0"/>
      <dgm:spPr/>
    </dgm:pt>
    <dgm:pt modelId="{F05F2646-D965-45F7-B801-838B47A2E0C5}" type="pres">
      <dgm:prSet presAssocID="{0A89577B-53EB-4CCC-80C4-4113A231017A}" presName="compNode" presStyleCnt="0"/>
      <dgm:spPr/>
    </dgm:pt>
    <dgm:pt modelId="{FB414469-EC6C-4788-868B-799BC4494E90}" type="pres">
      <dgm:prSet presAssocID="{0A89577B-53EB-4CCC-80C4-4113A231017A}" presName="bgRect" presStyleLbl="bgShp" presStyleIdx="2" presStyleCnt="4"/>
      <dgm:spPr/>
    </dgm:pt>
    <dgm:pt modelId="{EF5DE205-59D4-4F12-8767-C10735CD032D}" type="pres">
      <dgm:prSet presAssocID="{0A89577B-53EB-4CCC-80C4-4113A231017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7FD5D091-51B8-4961-AF6E-5325041091AF}" type="pres">
      <dgm:prSet presAssocID="{0A89577B-53EB-4CCC-80C4-4113A231017A}" presName="spaceRect" presStyleCnt="0"/>
      <dgm:spPr/>
    </dgm:pt>
    <dgm:pt modelId="{CDBE900D-33AE-4582-9C65-009950E0B744}" type="pres">
      <dgm:prSet presAssocID="{0A89577B-53EB-4CCC-80C4-4113A231017A}" presName="parTx" presStyleLbl="revTx" presStyleIdx="4" presStyleCnt="6">
        <dgm:presLayoutVars>
          <dgm:chMax val="0"/>
          <dgm:chPref val="0"/>
        </dgm:presLayoutVars>
      </dgm:prSet>
      <dgm:spPr/>
    </dgm:pt>
    <dgm:pt modelId="{DC41CE3C-471B-4AE8-936A-053FDE004522}" type="pres">
      <dgm:prSet presAssocID="{D98E3FEA-68EA-41A2-8711-53CA3D9F05E1}" presName="sibTrans" presStyleCnt="0"/>
      <dgm:spPr/>
    </dgm:pt>
    <dgm:pt modelId="{F9697C2C-2F30-424A-8AB1-489182028164}" type="pres">
      <dgm:prSet presAssocID="{9DF8E52E-4A91-4D38-AF63-C884CE8FB643}" presName="compNode" presStyleCnt="0"/>
      <dgm:spPr/>
    </dgm:pt>
    <dgm:pt modelId="{1C5059E7-BAE3-418D-9A9B-4ADBE2D3F443}" type="pres">
      <dgm:prSet presAssocID="{9DF8E52E-4A91-4D38-AF63-C884CE8FB643}" presName="bgRect" presStyleLbl="bgShp" presStyleIdx="3" presStyleCnt="4"/>
      <dgm:spPr/>
    </dgm:pt>
    <dgm:pt modelId="{4C1C74BE-F246-4D4D-8E56-402AD61E46AE}" type="pres">
      <dgm:prSet presAssocID="{9DF8E52E-4A91-4D38-AF63-C884CE8FB643}"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cientist"/>
        </a:ext>
      </dgm:extLst>
    </dgm:pt>
    <dgm:pt modelId="{06FBB53A-42A6-4401-BB50-6FCE195A0E0C}" type="pres">
      <dgm:prSet presAssocID="{9DF8E52E-4A91-4D38-AF63-C884CE8FB643}" presName="spaceRect" presStyleCnt="0"/>
      <dgm:spPr/>
    </dgm:pt>
    <dgm:pt modelId="{B5086ED8-264C-4E15-A752-BAE9F89479A5}" type="pres">
      <dgm:prSet presAssocID="{9DF8E52E-4A91-4D38-AF63-C884CE8FB643}" presName="parTx" presStyleLbl="revTx" presStyleIdx="5" presStyleCnt="6">
        <dgm:presLayoutVars>
          <dgm:chMax val="0"/>
          <dgm:chPref val="0"/>
        </dgm:presLayoutVars>
      </dgm:prSet>
      <dgm:spPr/>
    </dgm:pt>
  </dgm:ptLst>
  <dgm:cxnLst>
    <dgm:cxn modelId="{140C0209-2A0A-4E69-B9A4-E952102B1A11}" srcId="{AF29C61B-BAC9-4EC2-B4DC-E406BBEF4AEA}" destId="{A3CF4ACF-417E-420C-8DC0-091E684F4E73}" srcOrd="0" destOrd="0" parTransId="{BFAB6828-7A4B-4772-A628-BD405201ADFD}" sibTransId="{116E85E0-77C7-47A0-BA9F-A717270EEBBC}"/>
    <dgm:cxn modelId="{3087391B-2F8B-4F8A-B0BB-18EB6D7B3541}" srcId="{56C5EA91-5C97-472D-8A40-852129496E55}" destId="{9DF8E52E-4A91-4D38-AF63-C884CE8FB643}" srcOrd="3" destOrd="0" parTransId="{64391E9B-D4A6-4090-8996-018ED8567A66}" sibTransId="{2DDD7F18-3AE9-4EF6-8864-31B9045F98C4}"/>
    <dgm:cxn modelId="{16E1431B-788E-49F2-A198-F036708FA667}" type="presOf" srcId="{68B91C2C-B664-4E37-9571-AD5AE5BC2755}" destId="{6ECA82A2-3FA0-4B21-BD1C-343FA0FF8CA4}" srcOrd="0" destOrd="1" presId="urn:microsoft.com/office/officeart/2018/2/layout/IconVerticalSolidList"/>
    <dgm:cxn modelId="{3705FF21-0DB1-4911-AD46-CEA8E17B486A}" type="presOf" srcId="{A3CF4ACF-417E-420C-8DC0-091E684F4E73}" destId="{2B12214C-E536-4BB3-9C79-9098F9CCEA07}" srcOrd="0" destOrd="0" presId="urn:microsoft.com/office/officeart/2018/2/layout/IconVerticalSolidList"/>
    <dgm:cxn modelId="{831F245B-4CBE-4AFA-97F9-688B48E1425A}" type="presOf" srcId="{56C5EA91-5C97-472D-8A40-852129496E55}" destId="{045F5176-2B54-443D-A7D0-B2885264655B}" srcOrd="0" destOrd="0" presId="urn:microsoft.com/office/officeart/2018/2/layout/IconVerticalSolidList"/>
    <dgm:cxn modelId="{56EE835E-0EFE-459B-850C-C9EFCA1B15AE}" type="presOf" srcId="{B97A85C6-B017-445C-B4AC-DDF816518DBE}" destId="{6ECA82A2-3FA0-4B21-BD1C-343FA0FF8CA4}" srcOrd="0" destOrd="0" presId="urn:microsoft.com/office/officeart/2018/2/layout/IconVerticalSolidList"/>
    <dgm:cxn modelId="{AD8A006F-3CF4-4B5F-BEEF-E4933FAC4840}" type="presOf" srcId="{9DF8E52E-4A91-4D38-AF63-C884CE8FB643}" destId="{B5086ED8-264C-4E15-A752-BAE9F89479A5}" srcOrd="0" destOrd="0" presId="urn:microsoft.com/office/officeart/2018/2/layout/IconVerticalSolidList"/>
    <dgm:cxn modelId="{A1E8F770-C9BB-4536-8143-D04488FCCD53}" srcId="{56C5EA91-5C97-472D-8A40-852129496E55}" destId="{0FEA507C-7BBA-4FBF-A29C-312789645DCF}" srcOrd="0" destOrd="0" parTransId="{9783E426-B7DC-4EA1-8CB3-3E0130F5733E}" sibTransId="{034CACE6-614F-414F-A9CF-8A7F531EFCE0}"/>
    <dgm:cxn modelId="{2B52A772-094B-4708-AD11-0F2439282491}" type="presOf" srcId="{0FEA507C-7BBA-4FBF-A29C-312789645DCF}" destId="{833F971E-CF45-4DF1-A945-2AB84FCE8678}" srcOrd="0" destOrd="0" presId="urn:microsoft.com/office/officeart/2018/2/layout/IconVerticalSolidList"/>
    <dgm:cxn modelId="{34F6B67F-61B5-47F0-8E18-82737338A82A}" srcId="{0FEA507C-7BBA-4FBF-A29C-312789645DCF}" destId="{68B91C2C-B664-4E37-9571-AD5AE5BC2755}" srcOrd="1" destOrd="0" parTransId="{5B2DA57A-339A-4B4E-8827-11C879C70722}" sibTransId="{6A7A56BF-2723-49C2-BA4F-4140CBD36829}"/>
    <dgm:cxn modelId="{D2C6C587-87C9-4DF1-A2AA-0B9B712F9846}" srcId="{56C5EA91-5C97-472D-8A40-852129496E55}" destId="{0A89577B-53EB-4CCC-80C4-4113A231017A}" srcOrd="2" destOrd="0" parTransId="{23CA837D-D0D3-4394-B019-4B47E860068F}" sibTransId="{D98E3FEA-68EA-41A2-8711-53CA3D9F05E1}"/>
    <dgm:cxn modelId="{10D22093-2738-4645-88C4-9B1951D47607}" srcId="{0FEA507C-7BBA-4FBF-A29C-312789645DCF}" destId="{B97A85C6-B017-445C-B4AC-DDF816518DBE}" srcOrd="0" destOrd="0" parTransId="{30849C85-68E6-4821-B5D4-C906C5D0CBA1}" sibTransId="{587948DA-F8C4-4E50-A7D2-67B7DB80494F}"/>
    <dgm:cxn modelId="{634EA898-040F-4DD4-BF5C-1E7B14B9CFAB}" srcId="{56C5EA91-5C97-472D-8A40-852129496E55}" destId="{AF29C61B-BAC9-4EC2-B4DC-E406BBEF4AEA}" srcOrd="1" destOrd="0" parTransId="{F7C4D507-6485-41B7-9B0A-0D8CB8832BA4}" sibTransId="{5856A7F7-AFB9-4F98-98EA-313AB376B876}"/>
    <dgm:cxn modelId="{F79CA8C3-0EB1-462D-896D-908E33D71EA5}" type="presOf" srcId="{0A89577B-53EB-4CCC-80C4-4113A231017A}" destId="{CDBE900D-33AE-4582-9C65-009950E0B744}" srcOrd="0" destOrd="0" presId="urn:microsoft.com/office/officeart/2018/2/layout/IconVerticalSolidList"/>
    <dgm:cxn modelId="{73DF84DB-7736-43AF-8D00-151E3D647DF2}" type="presOf" srcId="{AF29C61B-BAC9-4EC2-B4DC-E406BBEF4AEA}" destId="{1F21E000-27BA-4FFD-99A3-431A0D3BA489}" srcOrd="0" destOrd="0" presId="urn:microsoft.com/office/officeart/2018/2/layout/IconVerticalSolidList"/>
    <dgm:cxn modelId="{5637E1E4-2DA0-42FB-AA13-1906C299DB6C}" type="presOf" srcId="{22E48E86-79F8-40EB-924A-58071AD2913A}" destId="{2B12214C-E536-4BB3-9C79-9098F9CCEA07}" srcOrd="0" destOrd="1" presId="urn:microsoft.com/office/officeart/2018/2/layout/IconVerticalSolidList"/>
    <dgm:cxn modelId="{6EC988EC-12B6-46A4-9182-6A3961F65DC7}" srcId="{AF29C61B-BAC9-4EC2-B4DC-E406BBEF4AEA}" destId="{22E48E86-79F8-40EB-924A-58071AD2913A}" srcOrd="1" destOrd="0" parTransId="{2DD8CC59-3845-48C2-AF99-74F2D19ABA63}" sibTransId="{D700DB05-8E07-4F2A-BAEF-000BC248D9E1}"/>
    <dgm:cxn modelId="{0A06E60A-C433-4872-AC5E-62D6AC647286}" type="presParOf" srcId="{045F5176-2B54-443D-A7D0-B2885264655B}" destId="{82D59205-1585-4A8B-AD23-FBDBB319F01F}" srcOrd="0" destOrd="0" presId="urn:microsoft.com/office/officeart/2018/2/layout/IconVerticalSolidList"/>
    <dgm:cxn modelId="{6280D0D5-F351-4060-8444-33DB6BE2F8FA}" type="presParOf" srcId="{82D59205-1585-4A8B-AD23-FBDBB319F01F}" destId="{501681CB-8CA3-4426-AB81-8F43CD66CEC0}" srcOrd="0" destOrd="0" presId="urn:microsoft.com/office/officeart/2018/2/layout/IconVerticalSolidList"/>
    <dgm:cxn modelId="{8514E663-E4C5-4853-AD08-617F0F19BDD4}" type="presParOf" srcId="{82D59205-1585-4A8B-AD23-FBDBB319F01F}" destId="{348FBBDD-84D6-49C0-9E35-8142F8ABF884}" srcOrd="1" destOrd="0" presId="urn:microsoft.com/office/officeart/2018/2/layout/IconVerticalSolidList"/>
    <dgm:cxn modelId="{93453897-6644-492C-BC64-358334A2BA9C}" type="presParOf" srcId="{82D59205-1585-4A8B-AD23-FBDBB319F01F}" destId="{924B7988-B62D-4A5D-8C52-E93C8A023AA5}" srcOrd="2" destOrd="0" presId="urn:microsoft.com/office/officeart/2018/2/layout/IconVerticalSolidList"/>
    <dgm:cxn modelId="{1E52612F-1050-47BA-B35C-7AA1ABCB811B}" type="presParOf" srcId="{82D59205-1585-4A8B-AD23-FBDBB319F01F}" destId="{833F971E-CF45-4DF1-A945-2AB84FCE8678}" srcOrd="3" destOrd="0" presId="urn:microsoft.com/office/officeart/2018/2/layout/IconVerticalSolidList"/>
    <dgm:cxn modelId="{2A920923-CDD7-4AAB-BCFF-0232CFC38E10}" type="presParOf" srcId="{82D59205-1585-4A8B-AD23-FBDBB319F01F}" destId="{6ECA82A2-3FA0-4B21-BD1C-343FA0FF8CA4}" srcOrd="4" destOrd="0" presId="urn:microsoft.com/office/officeart/2018/2/layout/IconVerticalSolidList"/>
    <dgm:cxn modelId="{4CC5215B-0E2C-4F60-B9AF-0A86FA6468EC}" type="presParOf" srcId="{045F5176-2B54-443D-A7D0-B2885264655B}" destId="{DC9B45A2-6088-41EA-BD5C-0B684773555B}" srcOrd="1" destOrd="0" presId="urn:microsoft.com/office/officeart/2018/2/layout/IconVerticalSolidList"/>
    <dgm:cxn modelId="{AFC30E76-6FE3-4A35-9C3A-40E8463CDBE5}" type="presParOf" srcId="{045F5176-2B54-443D-A7D0-B2885264655B}" destId="{579F9235-0F29-419D-9E5C-186BE097CF7E}" srcOrd="2" destOrd="0" presId="urn:microsoft.com/office/officeart/2018/2/layout/IconVerticalSolidList"/>
    <dgm:cxn modelId="{A45FDF4D-5C20-414A-BDFC-2390E41760DF}" type="presParOf" srcId="{579F9235-0F29-419D-9E5C-186BE097CF7E}" destId="{725DE073-8F0C-462B-A356-A3A807249055}" srcOrd="0" destOrd="0" presId="urn:microsoft.com/office/officeart/2018/2/layout/IconVerticalSolidList"/>
    <dgm:cxn modelId="{FD032E42-609F-4644-898A-0ABAAE7FE271}" type="presParOf" srcId="{579F9235-0F29-419D-9E5C-186BE097CF7E}" destId="{EDCBB9BD-CE37-4ADF-854C-14EB89455148}" srcOrd="1" destOrd="0" presId="urn:microsoft.com/office/officeart/2018/2/layout/IconVerticalSolidList"/>
    <dgm:cxn modelId="{09039339-EBA8-4812-846F-0A424020F7C3}" type="presParOf" srcId="{579F9235-0F29-419D-9E5C-186BE097CF7E}" destId="{98F05CCC-8B7A-4613-9628-19FB1F19FE9A}" srcOrd="2" destOrd="0" presId="urn:microsoft.com/office/officeart/2018/2/layout/IconVerticalSolidList"/>
    <dgm:cxn modelId="{067F5023-0850-4757-9018-472D7FAF56E9}" type="presParOf" srcId="{579F9235-0F29-419D-9E5C-186BE097CF7E}" destId="{1F21E000-27BA-4FFD-99A3-431A0D3BA489}" srcOrd="3" destOrd="0" presId="urn:microsoft.com/office/officeart/2018/2/layout/IconVerticalSolidList"/>
    <dgm:cxn modelId="{2F9C009F-58BF-49CF-8331-2170D6F43927}" type="presParOf" srcId="{579F9235-0F29-419D-9E5C-186BE097CF7E}" destId="{2B12214C-E536-4BB3-9C79-9098F9CCEA07}" srcOrd="4" destOrd="0" presId="urn:microsoft.com/office/officeart/2018/2/layout/IconVerticalSolidList"/>
    <dgm:cxn modelId="{275FD0BE-108C-443F-B3B7-7F1356B81D57}" type="presParOf" srcId="{045F5176-2B54-443D-A7D0-B2885264655B}" destId="{EC459CCD-ABFA-4868-9C90-89CF307EF1C9}" srcOrd="3" destOrd="0" presId="urn:microsoft.com/office/officeart/2018/2/layout/IconVerticalSolidList"/>
    <dgm:cxn modelId="{F902BF2C-D056-4E2E-AB0D-9E71A23ED642}" type="presParOf" srcId="{045F5176-2B54-443D-A7D0-B2885264655B}" destId="{F05F2646-D965-45F7-B801-838B47A2E0C5}" srcOrd="4" destOrd="0" presId="urn:microsoft.com/office/officeart/2018/2/layout/IconVerticalSolidList"/>
    <dgm:cxn modelId="{21B9005D-CB99-4692-B6C0-F0924D004907}" type="presParOf" srcId="{F05F2646-D965-45F7-B801-838B47A2E0C5}" destId="{FB414469-EC6C-4788-868B-799BC4494E90}" srcOrd="0" destOrd="0" presId="urn:microsoft.com/office/officeart/2018/2/layout/IconVerticalSolidList"/>
    <dgm:cxn modelId="{6A029925-808B-4B52-B1A2-603F26469D20}" type="presParOf" srcId="{F05F2646-D965-45F7-B801-838B47A2E0C5}" destId="{EF5DE205-59D4-4F12-8767-C10735CD032D}" srcOrd="1" destOrd="0" presId="urn:microsoft.com/office/officeart/2018/2/layout/IconVerticalSolidList"/>
    <dgm:cxn modelId="{6A22657A-21AB-4B4C-AA98-58CA5F5BB393}" type="presParOf" srcId="{F05F2646-D965-45F7-B801-838B47A2E0C5}" destId="{7FD5D091-51B8-4961-AF6E-5325041091AF}" srcOrd="2" destOrd="0" presId="urn:microsoft.com/office/officeart/2018/2/layout/IconVerticalSolidList"/>
    <dgm:cxn modelId="{CD0593DC-AB9A-4A7B-B884-6BA6285CDB1A}" type="presParOf" srcId="{F05F2646-D965-45F7-B801-838B47A2E0C5}" destId="{CDBE900D-33AE-4582-9C65-009950E0B744}" srcOrd="3" destOrd="0" presId="urn:microsoft.com/office/officeart/2018/2/layout/IconVerticalSolidList"/>
    <dgm:cxn modelId="{925DF158-2505-4A5F-A4D4-4299C80A825D}" type="presParOf" srcId="{045F5176-2B54-443D-A7D0-B2885264655B}" destId="{DC41CE3C-471B-4AE8-936A-053FDE004522}" srcOrd="5" destOrd="0" presId="urn:microsoft.com/office/officeart/2018/2/layout/IconVerticalSolidList"/>
    <dgm:cxn modelId="{54EE2833-2066-4483-91C8-8CE5E858CD73}" type="presParOf" srcId="{045F5176-2B54-443D-A7D0-B2885264655B}" destId="{F9697C2C-2F30-424A-8AB1-489182028164}" srcOrd="6" destOrd="0" presId="urn:microsoft.com/office/officeart/2018/2/layout/IconVerticalSolidList"/>
    <dgm:cxn modelId="{84B6DFC1-16B1-445B-94D5-A5865574BA71}" type="presParOf" srcId="{F9697C2C-2F30-424A-8AB1-489182028164}" destId="{1C5059E7-BAE3-418D-9A9B-4ADBE2D3F443}" srcOrd="0" destOrd="0" presId="urn:microsoft.com/office/officeart/2018/2/layout/IconVerticalSolidList"/>
    <dgm:cxn modelId="{FB83DA81-E480-404E-8808-805BD126D3A8}" type="presParOf" srcId="{F9697C2C-2F30-424A-8AB1-489182028164}" destId="{4C1C74BE-F246-4D4D-8E56-402AD61E46AE}" srcOrd="1" destOrd="0" presId="urn:microsoft.com/office/officeart/2018/2/layout/IconVerticalSolidList"/>
    <dgm:cxn modelId="{F3E588BC-B300-4F39-9A53-788FD8D30155}" type="presParOf" srcId="{F9697C2C-2F30-424A-8AB1-489182028164}" destId="{06FBB53A-42A6-4401-BB50-6FCE195A0E0C}" srcOrd="2" destOrd="0" presId="urn:microsoft.com/office/officeart/2018/2/layout/IconVerticalSolidList"/>
    <dgm:cxn modelId="{D8503C0B-EF01-4559-8185-E0ED8479F3CB}" type="presParOf" srcId="{F9697C2C-2F30-424A-8AB1-489182028164}" destId="{B5086ED8-264C-4E15-A752-BAE9F89479A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681CB-8CA3-4426-AB81-8F43CD66CEC0}">
      <dsp:nvSpPr>
        <dsp:cNvPr id="0" name=""/>
        <dsp:cNvSpPr/>
      </dsp:nvSpPr>
      <dsp:spPr>
        <a:xfrm>
          <a:off x="0" y="0"/>
          <a:ext cx="10301817" cy="9498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8FBBDD-84D6-49C0-9E35-8142F8ABF884}">
      <dsp:nvSpPr>
        <dsp:cNvPr id="0" name=""/>
        <dsp:cNvSpPr/>
      </dsp:nvSpPr>
      <dsp:spPr>
        <a:xfrm>
          <a:off x="287339" y="215598"/>
          <a:ext cx="522436" cy="5224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F971E-CF45-4DF1-A945-2AB84FCE8678}">
      <dsp:nvSpPr>
        <dsp:cNvPr id="0" name=""/>
        <dsp:cNvSpPr/>
      </dsp:nvSpPr>
      <dsp:spPr>
        <a:xfrm>
          <a:off x="1097115" y="1874"/>
          <a:ext cx="4635817" cy="94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29" tIns="100529" rIns="100529" bIns="100529" numCol="1" spcCol="1270" anchor="ctr" anchorCtr="0">
          <a:noAutofit/>
        </a:bodyPr>
        <a:lstStyle/>
        <a:p>
          <a:pPr marL="0" lvl="0" indent="0" algn="l" defTabSz="977900">
            <a:lnSpc>
              <a:spcPct val="90000"/>
            </a:lnSpc>
            <a:spcBef>
              <a:spcPct val="0"/>
            </a:spcBef>
            <a:spcAft>
              <a:spcPct val="35000"/>
            </a:spcAft>
            <a:buNone/>
          </a:pPr>
          <a:r>
            <a:rPr lang="en-US" sz="2200" kern="1200" dirty="0"/>
            <a:t>Identifying the specifications of the tail movement</a:t>
          </a:r>
        </a:p>
      </dsp:txBody>
      <dsp:txXfrm>
        <a:off x="1097115" y="1874"/>
        <a:ext cx="4635817" cy="949883"/>
      </dsp:txXfrm>
    </dsp:sp>
    <dsp:sp modelId="{6ECA82A2-3FA0-4B21-BD1C-343FA0FF8CA4}">
      <dsp:nvSpPr>
        <dsp:cNvPr id="0" name=""/>
        <dsp:cNvSpPr/>
      </dsp:nvSpPr>
      <dsp:spPr>
        <a:xfrm>
          <a:off x="5732933" y="1874"/>
          <a:ext cx="4568883" cy="94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29" tIns="100529" rIns="100529" bIns="100529" numCol="1" spcCol="1270" anchor="ctr" anchorCtr="0">
          <a:noAutofit/>
        </a:bodyPr>
        <a:lstStyle/>
        <a:p>
          <a:pPr marL="0" lvl="0" indent="0" algn="l" defTabSz="533400">
            <a:lnSpc>
              <a:spcPct val="90000"/>
            </a:lnSpc>
            <a:spcBef>
              <a:spcPct val="0"/>
            </a:spcBef>
            <a:spcAft>
              <a:spcPct val="35000"/>
            </a:spcAft>
            <a:buNone/>
          </a:pPr>
          <a:r>
            <a:rPr lang="en-US" sz="1200" kern="1200"/>
            <a:t>Kinematic of the movement (number of joints in the tail, body rotation…)</a:t>
          </a:r>
        </a:p>
        <a:p>
          <a:pPr marL="0" lvl="0" indent="0" algn="l" defTabSz="533400">
            <a:lnSpc>
              <a:spcPct val="90000"/>
            </a:lnSpc>
            <a:spcBef>
              <a:spcPct val="0"/>
            </a:spcBef>
            <a:spcAft>
              <a:spcPct val="35000"/>
            </a:spcAft>
            <a:buNone/>
          </a:pPr>
          <a:r>
            <a:rPr lang="en-US" sz="1200" kern="1200"/>
            <a:t>Muscles involved </a:t>
          </a:r>
          <a:r>
            <a:rPr lang="en-US" sz="1200" kern="1200">
              <a:sym typeface="Wingdings" panose="05000000000000000000" pitchFamily="2" charset="2"/>
            </a:rPr>
            <a:t></a:t>
          </a:r>
          <a:r>
            <a:rPr lang="en-US" sz="1200" kern="1200"/>
            <a:t> maximum forces powering the movement</a:t>
          </a:r>
        </a:p>
      </dsp:txBody>
      <dsp:txXfrm>
        <a:off x="5732933" y="1874"/>
        <a:ext cx="4568883" cy="949883"/>
      </dsp:txXfrm>
    </dsp:sp>
    <dsp:sp modelId="{725DE073-8F0C-462B-A356-A3A807249055}">
      <dsp:nvSpPr>
        <dsp:cNvPr id="0" name=""/>
        <dsp:cNvSpPr/>
      </dsp:nvSpPr>
      <dsp:spPr>
        <a:xfrm>
          <a:off x="0" y="1189228"/>
          <a:ext cx="10301817" cy="9498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BB9BD-CE37-4ADF-854C-14EB89455148}">
      <dsp:nvSpPr>
        <dsp:cNvPr id="0" name=""/>
        <dsp:cNvSpPr/>
      </dsp:nvSpPr>
      <dsp:spPr>
        <a:xfrm>
          <a:off x="287339" y="1402952"/>
          <a:ext cx="522436" cy="5224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21E000-27BA-4FFD-99A3-431A0D3BA489}">
      <dsp:nvSpPr>
        <dsp:cNvPr id="0" name=""/>
        <dsp:cNvSpPr/>
      </dsp:nvSpPr>
      <dsp:spPr>
        <a:xfrm>
          <a:off x="1097115" y="1189228"/>
          <a:ext cx="4635817" cy="94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29" tIns="100529" rIns="100529" bIns="100529" numCol="1" spcCol="1270" anchor="ctr" anchorCtr="0">
          <a:noAutofit/>
        </a:bodyPr>
        <a:lstStyle/>
        <a:p>
          <a:pPr marL="0" lvl="0" indent="0" algn="l" defTabSz="977900">
            <a:lnSpc>
              <a:spcPct val="90000"/>
            </a:lnSpc>
            <a:spcBef>
              <a:spcPct val="0"/>
            </a:spcBef>
            <a:spcAft>
              <a:spcPct val="35000"/>
            </a:spcAft>
            <a:buNone/>
          </a:pPr>
          <a:r>
            <a:rPr lang="en-US" sz="2200" kern="1200" dirty="0"/>
            <a:t>Design of simulations mimicking the tail movement</a:t>
          </a:r>
        </a:p>
      </dsp:txBody>
      <dsp:txXfrm>
        <a:off x="1097115" y="1189228"/>
        <a:ext cx="4635817" cy="949883"/>
      </dsp:txXfrm>
    </dsp:sp>
    <dsp:sp modelId="{2B12214C-E536-4BB3-9C79-9098F9CCEA07}">
      <dsp:nvSpPr>
        <dsp:cNvPr id="0" name=""/>
        <dsp:cNvSpPr/>
      </dsp:nvSpPr>
      <dsp:spPr>
        <a:xfrm>
          <a:off x="5732933" y="1189228"/>
          <a:ext cx="4568883" cy="94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29" tIns="100529" rIns="100529" bIns="100529" numCol="1" spcCol="1270" anchor="ctr" anchorCtr="0">
          <a:noAutofit/>
        </a:bodyPr>
        <a:lstStyle/>
        <a:p>
          <a:pPr marL="0" lvl="0" indent="0" algn="l" defTabSz="533400">
            <a:lnSpc>
              <a:spcPct val="90000"/>
            </a:lnSpc>
            <a:spcBef>
              <a:spcPct val="0"/>
            </a:spcBef>
            <a:spcAft>
              <a:spcPct val="35000"/>
            </a:spcAft>
            <a:buNone/>
          </a:pPr>
          <a:r>
            <a:rPr lang="en-US" sz="1200" kern="1200" dirty="0"/>
            <a:t>Motor-driven</a:t>
          </a:r>
        </a:p>
        <a:p>
          <a:pPr marL="0" lvl="0" indent="0" algn="l" defTabSz="533400">
            <a:lnSpc>
              <a:spcPct val="90000"/>
            </a:lnSpc>
            <a:spcBef>
              <a:spcPct val="0"/>
            </a:spcBef>
            <a:spcAft>
              <a:spcPct val="35000"/>
            </a:spcAft>
            <a:buNone/>
          </a:pPr>
          <a:r>
            <a:rPr lang="en-US" sz="1200" kern="1200" dirty="0"/>
            <a:t>Tendon-driven</a:t>
          </a:r>
        </a:p>
      </dsp:txBody>
      <dsp:txXfrm>
        <a:off x="5732933" y="1189228"/>
        <a:ext cx="4568883" cy="949883"/>
      </dsp:txXfrm>
    </dsp:sp>
    <dsp:sp modelId="{FB414469-EC6C-4788-868B-799BC4494E90}">
      <dsp:nvSpPr>
        <dsp:cNvPr id="0" name=""/>
        <dsp:cNvSpPr/>
      </dsp:nvSpPr>
      <dsp:spPr>
        <a:xfrm>
          <a:off x="0" y="2376583"/>
          <a:ext cx="10301817" cy="9498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DE205-59D4-4F12-8767-C10735CD032D}">
      <dsp:nvSpPr>
        <dsp:cNvPr id="0" name=""/>
        <dsp:cNvSpPr/>
      </dsp:nvSpPr>
      <dsp:spPr>
        <a:xfrm>
          <a:off x="287339" y="2590307"/>
          <a:ext cx="522436" cy="5224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BE900D-33AE-4582-9C65-009950E0B744}">
      <dsp:nvSpPr>
        <dsp:cNvPr id="0" name=""/>
        <dsp:cNvSpPr/>
      </dsp:nvSpPr>
      <dsp:spPr>
        <a:xfrm>
          <a:off x="1097115" y="2376583"/>
          <a:ext cx="9204701" cy="94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29" tIns="100529" rIns="100529" bIns="100529" numCol="1" spcCol="1270" anchor="ctr" anchorCtr="0">
          <a:noAutofit/>
        </a:bodyPr>
        <a:lstStyle/>
        <a:p>
          <a:pPr marL="0" lvl="0" indent="0" algn="l" defTabSz="977900">
            <a:lnSpc>
              <a:spcPct val="90000"/>
            </a:lnSpc>
            <a:spcBef>
              <a:spcPct val="0"/>
            </a:spcBef>
            <a:spcAft>
              <a:spcPct val="35000"/>
            </a:spcAft>
            <a:buNone/>
          </a:pPr>
          <a:r>
            <a:rPr lang="en-US" sz="2200" kern="1200" dirty="0"/>
            <a:t>Prototyping of a robot mimicking the tail movement</a:t>
          </a:r>
        </a:p>
      </dsp:txBody>
      <dsp:txXfrm>
        <a:off x="1097115" y="2376583"/>
        <a:ext cx="9204701" cy="949883"/>
      </dsp:txXfrm>
    </dsp:sp>
    <dsp:sp modelId="{1C5059E7-BAE3-418D-9A9B-4ADBE2D3F443}">
      <dsp:nvSpPr>
        <dsp:cNvPr id="0" name=""/>
        <dsp:cNvSpPr/>
      </dsp:nvSpPr>
      <dsp:spPr>
        <a:xfrm>
          <a:off x="0" y="3563938"/>
          <a:ext cx="10301817" cy="9498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1C74BE-F246-4D4D-8E56-402AD61E46AE}">
      <dsp:nvSpPr>
        <dsp:cNvPr id="0" name=""/>
        <dsp:cNvSpPr/>
      </dsp:nvSpPr>
      <dsp:spPr>
        <a:xfrm>
          <a:off x="287339" y="3777661"/>
          <a:ext cx="522436" cy="5224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086ED8-264C-4E15-A752-BAE9F89479A5}">
      <dsp:nvSpPr>
        <dsp:cNvPr id="0" name=""/>
        <dsp:cNvSpPr/>
      </dsp:nvSpPr>
      <dsp:spPr>
        <a:xfrm>
          <a:off x="1097115" y="3563938"/>
          <a:ext cx="9204701" cy="949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529" tIns="100529" rIns="100529" bIns="100529" numCol="1" spcCol="1270" anchor="ctr" anchorCtr="0">
          <a:noAutofit/>
        </a:bodyPr>
        <a:lstStyle/>
        <a:p>
          <a:pPr marL="0" lvl="0" indent="0" algn="l" defTabSz="977900">
            <a:lnSpc>
              <a:spcPct val="90000"/>
            </a:lnSpc>
            <a:spcBef>
              <a:spcPct val="0"/>
            </a:spcBef>
            <a:spcAft>
              <a:spcPct val="35000"/>
            </a:spcAft>
            <a:buNone/>
          </a:pPr>
          <a:r>
            <a:rPr lang="en-US" sz="2200" kern="1200"/>
            <a:t>Experimentations and analysis</a:t>
          </a:r>
        </a:p>
      </dsp:txBody>
      <dsp:txXfrm>
        <a:off x="1097115" y="3563938"/>
        <a:ext cx="9204701" cy="9498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D09BC-B636-4723-AF9D-2644E4836830}"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CF27F-F32E-476C-AFAA-E481A4BF77FF}" type="slidenum">
              <a:rPr lang="en-US" smtClean="0"/>
              <a:t>‹#›</a:t>
            </a:fld>
            <a:endParaRPr lang="en-US"/>
          </a:p>
        </p:txBody>
      </p:sp>
    </p:spTree>
    <p:extLst>
      <p:ext uri="{BB962C8B-B14F-4D97-AF65-F5344CB8AC3E}">
        <p14:creationId xmlns:p14="http://schemas.microsoft.com/office/powerpoint/2010/main" val="180092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Hello</a:t>
            </a:r>
          </a:p>
          <a:p>
            <a:r>
              <a:rPr lang="fr-FR" dirty="0"/>
              <a:t>Im Olivier</a:t>
            </a:r>
          </a:p>
          <a:p>
            <a:r>
              <a:rPr lang="fr-FR" dirty="0" err="1"/>
              <a:t>Called</a:t>
            </a:r>
            <a:r>
              <a:rPr lang="fr-FR" dirty="0"/>
              <a:t> : </a:t>
            </a:r>
            <a:r>
              <a:rPr kumimoji="0" lang="en-US" sz="1200" b="1" i="0" u="none" strike="noStrike" kern="1000" cap="none" spc="-93" normalizeH="0" baseline="0" noProof="0" dirty="0">
                <a:ln>
                  <a:noFill/>
                </a:ln>
                <a:solidFill>
                  <a:srgbClr val="FFFFFF"/>
                </a:solidFill>
                <a:effectLst/>
                <a:uLnTx/>
                <a:uFillTx/>
                <a:latin typeface="Franklin Gothic Demi Cond" panose="020B0706030402020204" pitchFamily="34" charset="0"/>
                <a:ea typeface="Roboto Black" panose="02000000000000000000" pitchFamily="2" charset="0"/>
                <a:cs typeface="Arial" panose="020B0604020202020204" pitchFamily="34" charset="0"/>
              </a:rPr>
              <a:t>Unraveling the potential of a biological hammer through </a:t>
            </a:r>
            <a:r>
              <a:rPr kumimoji="0" lang="en-US" sz="1200" b="1" i="0" u="none" strike="noStrike" kern="1000" cap="none" spc="-93" normalizeH="0" baseline="0" noProof="0" dirty="0" err="1">
                <a:ln>
                  <a:noFill/>
                </a:ln>
                <a:solidFill>
                  <a:srgbClr val="FFFFFF"/>
                </a:solidFill>
                <a:effectLst/>
                <a:uLnTx/>
                <a:uFillTx/>
                <a:latin typeface="Franklin Gothic Demi Cond" panose="020B0706030402020204" pitchFamily="34" charset="0"/>
                <a:ea typeface="Roboto Black" panose="02000000000000000000" pitchFamily="2" charset="0"/>
                <a:cs typeface="Arial" panose="020B0604020202020204" pitchFamily="34" charset="0"/>
              </a:rPr>
              <a:t>biorobotics</a:t>
            </a:r>
            <a:endParaRPr lang="fr-FR" dirty="0"/>
          </a:p>
          <a:p>
            <a:r>
              <a:rPr kumimoji="0" lang="en-US" sz="1200" b="1" i="0" u="none" strike="noStrike" kern="1000" cap="none" spc="-93" normalizeH="0" baseline="0" noProof="0" dirty="0">
                <a:ln>
                  <a:noFill/>
                </a:ln>
                <a:solidFill>
                  <a:srgbClr val="FFFFFF"/>
                </a:solidFill>
                <a:effectLst/>
                <a:uLnTx/>
                <a:uFillTx/>
                <a:latin typeface="Franklin Gothic Demi Cond" panose="020B0706030402020204" pitchFamily="34" charset="0"/>
                <a:ea typeface="Roboto Black" panose="02000000000000000000" pitchFamily="2" charset="0"/>
                <a:cs typeface="Arial" panose="020B0604020202020204" pitchFamily="34" charset="0"/>
              </a:rPr>
              <a:t>Application on </a:t>
            </a:r>
            <a:r>
              <a:rPr kumimoji="0" lang="en-US" sz="1200" b="1" i="1" u="none" strike="noStrike" kern="1000" cap="none" spc="-93" normalizeH="0" baseline="0" noProof="0" dirty="0" err="1">
                <a:ln>
                  <a:noFill/>
                </a:ln>
                <a:solidFill>
                  <a:srgbClr val="FFFFFF"/>
                </a:solidFill>
                <a:effectLst/>
                <a:uLnTx/>
                <a:uFillTx/>
                <a:latin typeface="Franklin Gothic Demi Cond" panose="020B0706030402020204" pitchFamily="34" charset="0"/>
                <a:ea typeface="Roboto Black" panose="02000000000000000000" pitchFamily="2" charset="0"/>
                <a:cs typeface="Arial" panose="020B0604020202020204" pitchFamily="34" charset="0"/>
              </a:rPr>
              <a:t>Doedicurus</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F50783-AAED-1941-8BCC-9F6140F0A6B1}" type="slidenum">
              <a:rPr kumimoji="0" lang="fr-FR"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Espace réservé de la date 4">
            <a:extLst>
              <a:ext uri="{FF2B5EF4-FFF2-40B4-BE49-F238E27FC236}">
                <a16:creationId xmlns:a16="http://schemas.microsoft.com/office/drawing/2014/main" id="{BB08DC05-305F-594F-9F18-9CF1E4DB5A23}"/>
              </a:ext>
            </a:extLst>
          </p:cNvPr>
          <p:cNvSpPr>
            <a:spLocks noGrp="1"/>
          </p:cNvSpPr>
          <p:nvPr>
            <p:ph type="dt" idx="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A1D21ED-29A9-E545-92B2-2C4C0E4B8651}" type="datetime1">
              <a:rPr kumimoji="0" lang="fr-CH"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14.07.2023</a:t>
            </a:fld>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Espace réservé du pied de page 5">
            <a:extLst>
              <a:ext uri="{FF2B5EF4-FFF2-40B4-BE49-F238E27FC236}">
                <a16:creationId xmlns:a16="http://schemas.microsoft.com/office/drawing/2014/main" id="{8F2F41A5-B12E-1843-83F7-B86B38C0CE97}"/>
              </a:ext>
            </a:extLst>
          </p:cNvPr>
          <p:cNvSpPr>
            <a:spLocks noGrp="1"/>
          </p:cNvSpPr>
          <p:nvPr>
            <p:ph type="ftr" sz="quarter" idx="4"/>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Olivier Lonneux</a:t>
            </a:r>
          </a:p>
        </p:txBody>
      </p:sp>
      <p:sp>
        <p:nvSpPr>
          <p:cNvPr id="7" name="Espace réservé de l'en-tête 6">
            <a:extLst>
              <a:ext uri="{FF2B5EF4-FFF2-40B4-BE49-F238E27FC236}">
                <a16:creationId xmlns:a16="http://schemas.microsoft.com/office/drawing/2014/main" id="{4D206A73-DDB0-2740-9475-00E48E475A11}"/>
              </a:ext>
            </a:extLst>
          </p:cNvPr>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NAME EVENT / NAME PRESENTATION</a:t>
            </a:r>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04361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a hundred kg of muscles powering the tail</a:t>
            </a:r>
          </a:p>
          <a:p>
            <a:r>
              <a:rPr lang="en-US" dirty="0"/>
              <a:t>Volume </a:t>
            </a:r>
            <a:r>
              <a:rPr lang="en-US" dirty="0">
                <a:sym typeface="Wingdings" panose="05000000000000000000" pitchFamily="2" charset="2"/>
              </a:rPr>
              <a:t> </a:t>
            </a:r>
            <a:r>
              <a:rPr lang="en-US" dirty="0" err="1">
                <a:sym typeface="Wingdings" panose="05000000000000000000" pitchFamily="2" charset="2"/>
              </a:rPr>
              <a:t>crosssectional</a:t>
            </a:r>
            <a:r>
              <a:rPr lang="en-US" dirty="0">
                <a:sym typeface="Wingdings" panose="05000000000000000000" pitchFamily="2" charset="2"/>
              </a:rPr>
              <a:t> area and length from observations</a:t>
            </a:r>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11</a:t>
            </a:fld>
            <a:endParaRPr lang="en-US"/>
          </a:p>
        </p:txBody>
      </p:sp>
    </p:spTree>
    <p:extLst>
      <p:ext uri="{BB962C8B-B14F-4D97-AF65-F5344CB8AC3E}">
        <p14:creationId xmlns:p14="http://schemas.microsoft.com/office/powerpoint/2010/main" val="1326471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12</a:t>
            </a:fld>
            <a:endParaRPr lang="en-US"/>
          </a:p>
        </p:txBody>
      </p:sp>
    </p:spTree>
    <p:extLst>
      <p:ext uri="{BB962C8B-B14F-4D97-AF65-F5344CB8AC3E}">
        <p14:creationId xmlns:p14="http://schemas.microsoft.com/office/powerpoint/2010/main" val="279070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cm </a:t>
            </a:r>
            <a:r>
              <a:rPr lang="en-US" dirty="0" err="1"/>
              <a:t>intervertebrate</a:t>
            </a:r>
            <a:r>
              <a:rPr lang="en-US" dirty="0"/>
              <a:t> disc</a:t>
            </a:r>
          </a:p>
          <a:p>
            <a:r>
              <a:rPr lang="en-US" dirty="0"/>
              <a:t>Between 1/8 and a ¼ of the maximum overlap value</a:t>
            </a:r>
          </a:p>
          <a:p>
            <a:r>
              <a:rPr lang="en-US" dirty="0"/>
              <a:t>Can explain later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88C37-798D-4750-A377-E8B99C766F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597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60 degree </a:t>
            </a:r>
            <a:r>
              <a:rPr lang="en-US" dirty="0">
                <a:sym typeface="Wingdings" panose="05000000000000000000" pitchFamily="2" charset="2"/>
              </a:rPr>
              <a:t> upper bound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reference, a human can rotate its hips up to 10 rad/s when throwing a 6 kg medicine ball)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88C37-798D-4750-A377-E8B99C766F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89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err="1"/>
              <a:t>Motor</a:t>
            </a:r>
            <a:r>
              <a:rPr lang="fr-CH" dirty="0"/>
              <a:t> for body </a:t>
            </a:r>
            <a:r>
              <a:rPr lang="fr-CH" dirty="0" err="1"/>
              <a:t>situated</a:t>
            </a:r>
            <a:r>
              <a:rPr lang="fr-CH" dirty="0"/>
              <a:t> at the </a:t>
            </a:r>
            <a:r>
              <a:rPr lang="fr-CH" dirty="0" err="1"/>
              <a:t>pelvic</a:t>
            </a:r>
            <a:r>
              <a:rPr lang="fr-CH" dirty="0"/>
              <a:t> location</a:t>
            </a:r>
            <a:endParaRPr lang="en-US" dirty="0"/>
          </a:p>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15</a:t>
            </a:fld>
            <a:endParaRPr lang="en-US"/>
          </a:p>
        </p:txBody>
      </p:sp>
    </p:spTree>
    <p:extLst>
      <p:ext uri="{BB962C8B-B14F-4D97-AF65-F5344CB8AC3E}">
        <p14:creationId xmlns:p14="http://schemas.microsoft.com/office/powerpoint/2010/main" val="1577333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16</a:t>
            </a:fld>
            <a:endParaRPr lang="en-US"/>
          </a:p>
        </p:txBody>
      </p:sp>
    </p:spTree>
    <p:extLst>
      <p:ext uri="{BB962C8B-B14F-4D97-AF65-F5344CB8AC3E}">
        <p14:creationId xmlns:p14="http://schemas.microsoft.com/office/powerpoint/2010/main" val="3300288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boxes is 30 kg heavy</a:t>
            </a:r>
          </a:p>
        </p:txBody>
      </p:sp>
      <p:sp>
        <p:nvSpPr>
          <p:cNvPr id="4" name="Slide Number Placeholder 3"/>
          <p:cNvSpPr>
            <a:spLocks noGrp="1"/>
          </p:cNvSpPr>
          <p:nvPr>
            <p:ph type="sldNum" sz="quarter" idx="5"/>
          </p:nvPr>
        </p:nvSpPr>
        <p:spPr/>
        <p:txBody>
          <a:bodyPr/>
          <a:lstStyle/>
          <a:p>
            <a:fld id="{45CCF27F-F32E-476C-AFAA-E481A4BF77FF}" type="slidenum">
              <a:rPr lang="en-US" smtClean="0"/>
              <a:t>17</a:t>
            </a:fld>
            <a:endParaRPr lang="en-US"/>
          </a:p>
        </p:txBody>
      </p:sp>
    </p:spTree>
    <p:extLst>
      <p:ext uri="{BB962C8B-B14F-4D97-AF65-F5344CB8AC3E}">
        <p14:creationId xmlns:p14="http://schemas.microsoft.com/office/powerpoint/2010/main" val="133720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19</a:t>
            </a:fld>
            <a:endParaRPr lang="en-US"/>
          </a:p>
        </p:txBody>
      </p:sp>
    </p:spTree>
    <p:extLst>
      <p:ext uri="{BB962C8B-B14F-4D97-AF65-F5344CB8AC3E}">
        <p14:creationId xmlns:p14="http://schemas.microsoft.com/office/powerpoint/2010/main" val="2884176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degrees inclined facet to limit rotation</a:t>
            </a:r>
          </a:p>
          <a:p>
            <a:r>
              <a:rPr lang="en-US" dirty="0"/>
              <a:t>Tensioning system</a:t>
            </a:r>
          </a:p>
          <a:p>
            <a:r>
              <a:rPr lang="en-US" dirty="0"/>
              <a:t>Each segment have correct weight</a:t>
            </a:r>
          </a:p>
          <a:p>
            <a:r>
              <a:rPr lang="en-US" dirty="0"/>
              <a:t>HPPE braided line, very resistant</a:t>
            </a:r>
          </a:p>
        </p:txBody>
      </p:sp>
      <p:sp>
        <p:nvSpPr>
          <p:cNvPr id="4" name="Slide Number Placeholder 3"/>
          <p:cNvSpPr>
            <a:spLocks noGrp="1"/>
          </p:cNvSpPr>
          <p:nvPr>
            <p:ph type="sldNum" sz="quarter" idx="5"/>
          </p:nvPr>
        </p:nvSpPr>
        <p:spPr/>
        <p:txBody>
          <a:bodyPr/>
          <a:lstStyle/>
          <a:p>
            <a:fld id="{45CCF27F-F32E-476C-AFAA-E481A4BF77FF}" type="slidenum">
              <a:rPr lang="en-US" smtClean="0"/>
              <a:t>20</a:t>
            </a:fld>
            <a:endParaRPr lang="en-US"/>
          </a:p>
        </p:txBody>
      </p:sp>
    </p:spTree>
    <p:extLst>
      <p:ext uri="{BB962C8B-B14F-4D97-AF65-F5344CB8AC3E}">
        <p14:creationId xmlns:p14="http://schemas.microsoft.com/office/powerpoint/2010/main" val="878242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22</a:t>
            </a:fld>
            <a:endParaRPr lang="en-US"/>
          </a:p>
        </p:txBody>
      </p:sp>
    </p:spTree>
    <p:extLst>
      <p:ext uri="{BB962C8B-B14F-4D97-AF65-F5344CB8AC3E}">
        <p14:creationId xmlns:p14="http://schemas.microsoft.com/office/powerpoint/2010/main" val="4203858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first talk about </a:t>
            </a:r>
            <a:r>
              <a:rPr lang="en-US" dirty="0" err="1"/>
              <a:t>Doedicurus</a:t>
            </a:r>
            <a:r>
              <a:rPr lang="en-US" dirty="0"/>
              <a:t> and the goal and motivation of the project</a:t>
            </a:r>
          </a:p>
          <a:p>
            <a:r>
              <a:rPr lang="en-US" dirty="0"/>
              <a:t>Then I will go through the design and method section, where I will explain my design choices and the experimentation process</a:t>
            </a:r>
          </a:p>
          <a:p>
            <a:r>
              <a:rPr lang="en-US" dirty="0"/>
              <a:t>Then I will present my results and </a:t>
            </a:r>
            <a:r>
              <a:rPr lang="en-US" dirty="0" err="1"/>
              <a:t>analyse</a:t>
            </a:r>
            <a:r>
              <a:rPr lang="en-US" dirty="0"/>
              <a:t> them</a:t>
            </a:r>
          </a:p>
          <a:p>
            <a:r>
              <a:rPr lang="en-US" dirty="0"/>
              <a:t>And finally we will go through the discussion and conclusion</a:t>
            </a:r>
          </a:p>
        </p:txBody>
      </p:sp>
      <p:sp>
        <p:nvSpPr>
          <p:cNvPr id="4" name="Slide Number Placeholder 3"/>
          <p:cNvSpPr>
            <a:spLocks noGrp="1"/>
          </p:cNvSpPr>
          <p:nvPr>
            <p:ph type="sldNum" sz="quarter" idx="5"/>
          </p:nvPr>
        </p:nvSpPr>
        <p:spPr/>
        <p:txBody>
          <a:bodyPr/>
          <a:lstStyle/>
          <a:p>
            <a:fld id="{45CCF27F-F32E-476C-AFAA-E481A4BF77FF}" type="slidenum">
              <a:rPr lang="en-US" smtClean="0"/>
              <a:t>2</a:t>
            </a:fld>
            <a:endParaRPr lang="en-US"/>
          </a:p>
        </p:txBody>
      </p:sp>
    </p:spTree>
    <p:extLst>
      <p:ext uri="{BB962C8B-B14F-4D97-AF65-F5344CB8AC3E}">
        <p14:creationId xmlns:p14="http://schemas.microsoft.com/office/powerpoint/2010/main" val="1384161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Impact site </a:t>
            </a:r>
            <a:r>
              <a:rPr lang="fr-CH" dirty="0" err="1"/>
              <a:t>near</a:t>
            </a:r>
            <a:r>
              <a:rPr lang="fr-CH" dirty="0"/>
              <a:t> the tip of the club, </a:t>
            </a:r>
            <a:r>
              <a:rPr lang="fr-CH" dirty="0" err="1"/>
              <a:t>where</a:t>
            </a:r>
            <a:r>
              <a:rPr lang="fr-CH" dirty="0"/>
              <a:t> possible spikes </a:t>
            </a:r>
            <a:r>
              <a:rPr lang="fr-CH" dirty="0" err="1"/>
              <a:t>were</a:t>
            </a:r>
            <a:r>
              <a:rPr lang="fr-CH" dirty="0"/>
              <a:t> </a:t>
            </a:r>
            <a:r>
              <a:rPr lang="fr-CH" dirty="0" err="1"/>
              <a:t>located</a:t>
            </a:r>
            <a:endParaRPr lang="fr-CH" dirty="0"/>
          </a:p>
          <a:p>
            <a:r>
              <a:rPr lang="fr-CH" dirty="0"/>
              <a:t>0-0.8 swing offset</a:t>
            </a:r>
          </a:p>
          <a:p>
            <a:r>
              <a:rPr lang="fr-CH" dirty="0"/>
              <a:t>-0.4 to 0.4 body rotation offset</a:t>
            </a:r>
          </a:p>
          <a:p>
            <a:r>
              <a:rPr lang="fr-CH" dirty="0"/>
              <a:t>0 to 60 </a:t>
            </a:r>
            <a:r>
              <a:rPr lang="fr-CH" dirty="0" err="1"/>
              <a:t>degrees</a:t>
            </a:r>
            <a:r>
              <a:rPr lang="fr-CH" dirty="0"/>
              <a:t> rotation angle</a:t>
            </a:r>
          </a:p>
          <a:p>
            <a:r>
              <a:rPr lang="fr-CH" dirty="0"/>
              <a:t>0 to 10 rad</a:t>
            </a:r>
            <a:r>
              <a:rPr lang="en-US" dirty="0"/>
              <a:t>/s body rotation speed</a:t>
            </a:r>
          </a:p>
        </p:txBody>
      </p:sp>
      <p:sp>
        <p:nvSpPr>
          <p:cNvPr id="4" name="Slide Number Placeholder 3"/>
          <p:cNvSpPr>
            <a:spLocks noGrp="1"/>
          </p:cNvSpPr>
          <p:nvPr>
            <p:ph type="sldNum" sz="quarter" idx="5"/>
          </p:nvPr>
        </p:nvSpPr>
        <p:spPr/>
        <p:txBody>
          <a:bodyPr/>
          <a:lstStyle/>
          <a:p>
            <a:fld id="{45CCF27F-F32E-476C-AFAA-E481A4BF77FF}" type="slidenum">
              <a:rPr lang="en-US" smtClean="0"/>
              <a:t>23</a:t>
            </a:fld>
            <a:endParaRPr lang="en-US"/>
          </a:p>
        </p:txBody>
      </p:sp>
    </p:spTree>
    <p:extLst>
      <p:ext uri="{BB962C8B-B14F-4D97-AF65-F5344CB8AC3E}">
        <p14:creationId xmlns:p14="http://schemas.microsoft.com/office/powerpoint/2010/main" val="51476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clamped the robot to avoid any unnecessary movements</a:t>
            </a:r>
          </a:p>
        </p:txBody>
      </p:sp>
      <p:sp>
        <p:nvSpPr>
          <p:cNvPr id="4" name="Slide Number Placeholder 3"/>
          <p:cNvSpPr>
            <a:spLocks noGrp="1"/>
          </p:cNvSpPr>
          <p:nvPr>
            <p:ph type="sldNum" sz="quarter" idx="5"/>
          </p:nvPr>
        </p:nvSpPr>
        <p:spPr/>
        <p:txBody>
          <a:bodyPr/>
          <a:lstStyle/>
          <a:p>
            <a:fld id="{45CCF27F-F32E-476C-AFAA-E481A4BF77FF}" type="slidenum">
              <a:rPr lang="en-US" smtClean="0"/>
              <a:t>24</a:t>
            </a:fld>
            <a:endParaRPr lang="en-US"/>
          </a:p>
        </p:txBody>
      </p:sp>
    </p:spTree>
    <p:extLst>
      <p:ext uri="{BB962C8B-B14F-4D97-AF65-F5344CB8AC3E}">
        <p14:creationId xmlns:p14="http://schemas.microsoft.com/office/powerpoint/2010/main" val="4235555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25</a:t>
            </a:fld>
            <a:endParaRPr lang="en-US"/>
          </a:p>
        </p:txBody>
      </p:sp>
    </p:spTree>
    <p:extLst>
      <p:ext uri="{BB962C8B-B14F-4D97-AF65-F5344CB8AC3E}">
        <p14:creationId xmlns:p14="http://schemas.microsoft.com/office/powerpoint/2010/main" val="2705849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26</a:t>
            </a:fld>
            <a:endParaRPr lang="en-US"/>
          </a:p>
        </p:txBody>
      </p:sp>
    </p:spTree>
    <p:extLst>
      <p:ext uri="{BB962C8B-B14F-4D97-AF65-F5344CB8AC3E}">
        <p14:creationId xmlns:p14="http://schemas.microsoft.com/office/powerpoint/2010/main" val="2010025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 m/s max motor-driven, 16 m/s max tendon-driven</a:t>
            </a:r>
          </a:p>
          <a:p>
            <a:r>
              <a:rPr lang="en-US" dirty="0"/>
              <a:t>Swing time similar in both robot and simulations</a:t>
            </a:r>
          </a:p>
        </p:txBody>
      </p:sp>
      <p:sp>
        <p:nvSpPr>
          <p:cNvPr id="4" name="Slide Number Placeholder 3"/>
          <p:cNvSpPr>
            <a:spLocks noGrp="1"/>
          </p:cNvSpPr>
          <p:nvPr>
            <p:ph type="sldNum" sz="quarter" idx="5"/>
          </p:nvPr>
        </p:nvSpPr>
        <p:spPr/>
        <p:txBody>
          <a:bodyPr/>
          <a:lstStyle/>
          <a:p>
            <a:fld id="{45CCF27F-F32E-476C-AFAA-E481A4BF77FF}" type="slidenum">
              <a:rPr lang="en-US" smtClean="0"/>
              <a:t>27</a:t>
            </a:fld>
            <a:endParaRPr lang="en-US"/>
          </a:p>
        </p:txBody>
      </p:sp>
    </p:spTree>
    <p:extLst>
      <p:ext uri="{BB962C8B-B14F-4D97-AF65-F5344CB8AC3E}">
        <p14:creationId xmlns:p14="http://schemas.microsoft.com/office/powerpoint/2010/main" val="1949767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Gree</a:t>
            </a:r>
            <a:r>
              <a:rPr lang="en-US" dirty="0"/>
              <a:t>, blue, red</a:t>
            </a:r>
          </a:p>
          <a:p>
            <a:r>
              <a:rPr lang="en-US" dirty="0"/>
              <a:t>In simulations, increase of velocity with swing offset</a:t>
            </a:r>
          </a:p>
          <a:p>
            <a:r>
              <a:rPr lang="en-US" dirty="0"/>
              <a:t>0s </a:t>
            </a:r>
            <a:r>
              <a:rPr lang="en-US" dirty="0">
                <a:sym typeface="Wingdings" panose="05000000000000000000" pitchFamily="2" charset="2"/>
              </a:rPr>
              <a:t> only half-swing</a:t>
            </a:r>
          </a:p>
          <a:p>
            <a:r>
              <a:rPr lang="en-US" dirty="0">
                <a:sym typeface="Wingdings" panose="05000000000000000000" pitchFamily="2" charset="2"/>
              </a:rPr>
              <a:t>Small peak for motor-driven simulation with correct timing  get some energy back</a:t>
            </a:r>
          </a:p>
          <a:p>
            <a:r>
              <a:rPr lang="en-US" dirty="0">
                <a:sym typeface="Wingdings" panose="05000000000000000000" pitchFamily="2" charset="2"/>
              </a:rPr>
              <a:t>Not in tendon-driven</a:t>
            </a:r>
          </a:p>
          <a:p>
            <a:r>
              <a:rPr lang="en-US" dirty="0">
                <a:sym typeface="Wingdings" panose="05000000000000000000" pitchFamily="2" charset="2"/>
              </a:rPr>
              <a:t>Peak with synchronized body rotation with swing</a:t>
            </a:r>
          </a:p>
          <a:p>
            <a:r>
              <a:rPr lang="en-US" dirty="0">
                <a:sym typeface="Wingdings" panose="05000000000000000000" pitchFamily="2" charset="2"/>
              </a:rPr>
              <a:t>Nothing noticeable in robot experimentations</a:t>
            </a:r>
            <a:endParaRPr lang="en-US" dirty="0"/>
          </a:p>
          <a:p>
            <a:endParaRPr lang="en-US" dirty="0"/>
          </a:p>
          <a:p>
            <a:r>
              <a:rPr lang="en-US" dirty="0"/>
              <a:t>Swing offset: -53% </a:t>
            </a:r>
            <a:r>
              <a:rPr lang="en-US" dirty="0" err="1"/>
              <a:t>webots</a:t>
            </a:r>
            <a:r>
              <a:rPr lang="en-US" dirty="0"/>
              <a:t>, -18% </a:t>
            </a:r>
            <a:r>
              <a:rPr lang="en-US" dirty="0" err="1"/>
              <a:t>Mujoco</a:t>
            </a:r>
            <a:r>
              <a:rPr lang="en-US" dirty="0"/>
              <a:t> </a:t>
            </a:r>
            <a:r>
              <a:rPr lang="en-US" dirty="0">
                <a:sym typeface="Wingdings" panose="05000000000000000000" pitchFamily="2" charset="2"/>
              </a:rPr>
              <a:t>-3% </a:t>
            </a:r>
            <a:r>
              <a:rPr lang="en-US" dirty="0" err="1">
                <a:sym typeface="Wingdings" panose="05000000000000000000" pitchFamily="2" charset="2"/>
              </a:rPr>
              <a:t>webots</a:t>
            </a:r>
            <a:endParaRPr lang="en-US" dirty="0">
              <a:sym typeface="Wingdings" panose="05000000000000000000" pitchFamily="2" charset="2"/>
            </a:endParaRPr>
          </a:p>
          <a:p>
            <a:r>
              <a:rPr lang="en-US" dirty="0">
                <a:sym typeface="Wingdings" panose="05000000000000000000" pitchFamily="2" charset="2"/>
              </a:rPr>
              <a:t>Body offset: -40% W, -18% M  -34% W, -18% M</a:t>
            </a:r>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28</a:t>
            </a:fld>
            <a:endParaRPr lang="en-US"/>
          </a:p>
        </p:txBody>
      </p:sp>
    </p:spTree>
    <p:extLst>
      <p:ext uri="{BB962C8B-B14F-4D97-AF65-F5344CB8AC3E}">
        <p14:creationId xmlns:p14="http://schemas.microsoft.com/office/powerpoint/2010/main" val="67778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Tried with tendons </a:t>
            </a:r>
            <a:r>
              <a:rPr lang="en-US" dirty="0">
                <a:sym typeface="Wingdings" panose="05000000000000000000" pitchFamily="2" charset="2"/>
              </a:rPr>
              <a:t> possible to get higher speed by lowering the speed of the tendon's contractions and timing the 2 swing perfectly</a:t>
            </a:r>
            <a:endParaRPr lang="en-US" dirty="0"/>
          </a:p>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29</a:t>
            </a:fld>
            <a:endParaRPr lang="en-US"/>
          </a:p>
        </p:txBody>
      </p:sp>
    </p:spTree>
    <p:extLst>
      <p:ext uri="{BB962C8B-B14F-4D97-AF65-F5344CB8AC3E}">
        <p14:creationId xmlns:p14="http://schemas.microsoft.com/office/powerpoint/2010/main" val="3363733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-35%W -23%M -25% R for 0 body rotation (and 0 speed)</a:t>
            </a:r>
          </a:p>
          <a:p>
            <a:r>
              <a:rPr lang="en-US" dirty="0"/>
              <a:t>+16%, + 28%, +6% for 60 degrees body rotation</a:t>
            </a:r>
          </a:p>
          <a:p>
            <a:r>
              <a:rPr lang="en-US" dirty="0"/>
              <a:t>+31% +34% +26% for 10 rad/s or 300 rev/min</a:t>
            </a:r>
          </a:p>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30</a:t>
            </a:fld>
            <a:endParaRPr lang="en-US"/>
          </a:p>
        </p:txBody>
      </p:sp>
    </p:spTree>
    <p:extLst>
      <p:ext uri="{BB962C8B-B14F-4D97-AF65-F5344CB8AC3E}">
        <p14:creationId xmlns:p14="http://schemas.microsoft.com/office/powerpoint/2010/main" val="3668576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compute from speed of impact</a:t>
            </a:r>
          </a:p>
          <a:p>
            <a:r>
              <a:rPr lang="en-US" dirty="0"/>
              <a:t>2 graph</a:t>
            </a:r>
          </a:p>
          <a:p>
            <a:r>
              <a:rPr lang="en-US" dirty="0"/>
              <a:t>Sufficient to break bones since threshold is around 100 MPa</a:t>
            </a:r>
          </a:p>
        </p:txBody>
      </p:sp>
      <p:sp>
        <p:nvSpPr>
          <p:cNvPr id="4" name="Slide Number Placeholder 3"/>
          <p:cNvSpPr>
            <a:spLocks noGrp="1"/>
          </p:cNvSpPr>
          <p:nvPr>
            <p:ph type="sldNum" sz="quarter" idx="5"/>
          </p:nvPr>
        </p:nvSpPr>
        <p:spPr/>
        <p:txBody>
          <a:bodyPr/>
          <a:lstStyle/>
          <a:p>
            <a:fld id="{45CCF27F-F32E-476C-AFAA-E481A4BF77FF}" type="slidenum">
              <a:rPr lang="en-US" smtClean="0"/>
              <a:t>31</a:t>
            </a:fld>
            <a:endParaRPr lang="en-US"/>
          </a:p>
        </p:txBody>
      </p:sp>
    </p:spTree>
    <p:extLst>
      <p:ext uri="{BB962C8B-B14F-4D97-AF65-F5344CB8AC3E}">
        <p14:creationId xmlns:p14="http://schemas.microsoft.com/office/powerpoint/2010/main" val="1673734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impact to define energy efficiency</a:t>
            </a:r>
          </a:p>
          <a:p>
            <a:r>
              <a:rPr lang="en-US" dirty="0"/>
              <a:t>Tail and body separated</a:t>
            </a:r>
          </a:p>
          <a:p>
            <a:r>
              <a:rPr lang="en-US" dirty="0" err="1"/>
              <a:t>E_used</a:t>
            </a:r>
            <a:r>
              <a:rPr lang="en-US" dirty="0"/>
              <a:t>/</a:t>
            </a:r>
            <a:r>
              <a:rPr lang="en-US" dirty="0" err="1"/>
              <a:t>m_muscles</a:t>
            </a:r>
            <a:r>
              <a:rPr lang="en-US" dirty="0"/>
              <a:t> </a:t>
            </a:r>
            <a:r>
              <a:rPr lang="en-US" dirty="0">
                <a:sym typeface="Wingdings" panose="05000000000000000000" pitchFamily="2" charset="2"/>
              </a:rPr>
              <a:t> muscle rate</a:t>
            </a:r>
          </a:p>
          <a:p>
            <a:r>
              <a:rPr lang="en-US" dirty="0">
                <a:sym typeface="Wingdings" panose="05000000000000000000" pitchFamily="2" charset="2"/>
              </a:rPr>
              <a:t>Lower cost  better</a:t>
            </a:r>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32</a:t>
            </a:fld>
            <a:endParaRPr lang="en-US"/>
          </a:p>
        </p:txBody>
      </p:sp>
    </p:spTree>
    <p:extLst>
      <p:ext uri="{BB962C8B-B14F-4D97-AF65-F5344CB8AC3E}">
        <p14:creationId xmlns:p14="http://schemas.microsoft.com/office/powerpoint/2010/main" val="182410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Proximal – distal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Doedicurus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Glyptodont..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50 millions years ago to 10000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Weight length</a:t>
            </a:r>
          </a:p>
          <a:p>
            <a:r>
              <a:rPr lang="en-US" sz="1200" dirty="0"/>
              <a:t>Like some other genus of glyptodont, it had an impressive </a:t>
            </a:r>
            <a:r>
              <a:rPr lang="en-US" sz="1200" b="1" dirty="0"/>
              <a:t>bony sheath </a:t>
            </a:r>
            <a:r>
              <a:rPr lang="en-US" sz="1200" dirty="0"/>
              <a:t>at the distal end of its tail which was likely equipped with spikes</a:t>
            </a:r>
          </a:p>
          <a:p>
            <a:r>
              <a:rPr lang="en-US" sz="1200" dirty="0"/>
              <a:t>This animal was really equipped for fight, like a knight in armor swinging a mace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club could weight up to 65 kg and was around 1 meter long, making it the biggest one among glyptodont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Purpose</a:t>
            </a:r>
            <a:endParaRPr lang="en-US" dirty="0"/>
          </a:p>
          <a:p>
            <a:r>
              <a:rPr lang="en-US" dirty="0"/>
              <a:t>Most common opinion today is that it was used for intraspecific combat only and that it could break congeners carapace as fractures were found on some of them</a:t>
            </a:r>
          </a:p>
        </p:txBody>
      </p:sp>
      <p:sp>
        <p:nvSpPr>
          <p:cNvPr id="4" name="Slide Number Placeholder 3"/>
          <p:cNvSpPr>
            <a:spLocks noGrp="1"/>
          </p:cNvSpPr>
          <p:nvPr>
            <p:ph type="sldNum" sz="quarter" idx="5"/>
          </p:nvPr>
        </p:nvSpPr>
        <p:spPr/>
        <p:txBody>
          <a:bodyPr/>
          <a:lstStyle/>
          <a:p>
            <a:fld id="{45CCF27F-F32E-476C-AFAA-E481A4BF77FF}" type="slidenum">
              <a:rPr lang="en-US" smtClean="0"/>
              <a:t>4</a:t>
            </a:fld>
            <a:endParaRPr lang="en-US"/>
          </a:p>
        </p:txBody>
      </p:sp>
    </p:spTree>
    <p:extLst>
      <p:ext uri="{BB962C8B-B14F-4D97-AF65-F5344CB8AC3E}">
        <p14:creationId xmlns:p14="http://schemas.microsoft.com/office/powerpoint/2010/main" val="277629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33</a:t>
            </a:fld>
            <a:endParaRPr lang="en-US"/>
          </a:p>
        </p:txBody>
      </p:sp>
    </p:spTree>
    <p:extLst>
      <p:ext uri="{BB962C8B-B14F-4D97-AF65-F5344CB8AC3E}">
        <p14:creationId xmlns:p14="http://schemas.microsoft.com/office/powerpoint/2010/main" val="3538135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impact potential and likely motion</a:t>
            </a:r>
          </a:p>
        </p:txBody>
      </p:sp>
      <p:sp>
        <p:nvSpPr>
          <p:cNvPr id="4" name="Slide Number Placeholder 3"/>
          <p:cNvSpPr>
            <a:spLocks noGrp="1"/>
          </p:cNvSpPr>
          <p:nvPr>
            <p:ph type="sldNum" sz="quarter" idx="5"/>
          </p:nvPr>
        </p:nvSpPr>
        <p:spPr/>
        <p:txBody>
          <a:bodyPr/>
          <a:lstStyle/>
          <a:p>
            <a:fld id="{45CCF27F-F32E-476C-AFAA-E481A4BF77FF}" type="slidenum">
              <a:rPr lang="en-US" smtClean="0"/>
              <a:t>35</a:t>
            </a:fld>
            <a:endParaRPr lang="en-US"/>
          </a:p>
        </p:txBody>
      </p:sp>
    </p:spTree>
    <p:extLst>
      <p:ext uri="{BB962C8B-B14F-4D97-AF65-F5344CB8AC3E}">
        <p14:creationId xmlns:p14="http://schemas.microsoft.com/office/powerpoint/2010/main" val="1000636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(rotating platform) </a:t>
            </a: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Tendons not as complex, for example </a:t>
            </a:r>
            <a:r>
              <a:rPr lang="en-US" dirty="0"/>
              <a:t>does not consider the variations in the muscles’ cross-sectional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 diagonally downward strike for example could be the most efficient way to reach the highest speed possible by taking advantage of the gravity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Investigating into the structural properties of the tail club and of the carapace, could help to better estimate the forces on impact and potential fractures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more throughout energy efficiency analysis could be conducted using optimizations for example</a:t>
            </a:r>
          </a:p>
        </p:txBody>
      </p:sp>
      <p:sp>
        <p:nvSpPr>
          <p:cNvPr id="4" name="Slide Number Placeholder 3"/>
          <p:cNvSpPr>
            <a:spLocks noGrp="1"/>
          </p:cNvSpPr>
          <p:nvPr>
            <p:ph type="sldNum" sz="quarter" idx="5"/>
          </p:nvPr>
        </p:nvSpPr>
        <p:spPr/>
        <p:txBody>
          <a:bodyPr/>
          <a:lstStyle/>
          <a:p>
            <a:fld id="{45CCF27F-F32E-476C-AFAA-E481A4BF77FF}" type="slidenum">
              <a:rPr lang="en-US" smtClean="0"/>
              <a:t>36</a:t>
            </a:fld>
            <a:endParaRPr lang="en-US"/>
          </a:p>
        </p:txBody>
      </p:sp>
    </p:spTree>
    <p:extLst>
      <p:ext uri="{BB962C8B-B14F-4D97-AF65-F5344CB8AC3E}">
        <p14:creationId xmlns:p14="http://schemas.microsoft.com/office/powerpoint/2010/main" val="618388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37</a:t>
            </a:fld>
            <a:endParaRPr lang="fr-FR" dirty="0"/>
          </a:p>
        </p:txBody>
      </p:sp>
    </p:spTree>
    <p:extLst>
      <p:ext uri="{BB962C8B-B14F-4D97-AF65-F5344CB8AC3E}">
        <p14:creationId xmlns:p14="http://schemas.microsoft.com/office/powerpoint/2010/main" val="1672733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592138"/>
            <a:ext cx="6435725" cy="3621087"/>
          </a:xfrm>
        </p:spPr>
      </p:sp>
      <p:sp>
        <p:nvSpPr>
          <p:cNvPr id="3" name="Espace réservé des notes 2"/>
          <p:cNvSpPr>
            <a:spLocks noGrp="1"/>
          </p:cNvSpPr>
          <p:nvPr>
            <p:ph type="body" idx="1"/>
          </p:nvPr>
        </p:nvSpPr>
        <p:spPr>
          <a:xfrm>
            <a:off x="210518" y="4587875"/>
            <a:ext cx="6436964" cy="4013683"/>
          </a:xfrm>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CF50783-AAED-1941-8BCC-9F6140F0A6B1}" type="slidenum">
              <a:rPr kumimoji="0" lang="fr-FR"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Espace réservé de la date 4">
            <a:extLst>
              <a:ext uri="{FF2B5EF4-FFF2-40B4-BE49-F238E27FC236}">
                <a16:creationId xmlns:a16="http://schemas.microsoft.com/office/drawing/2014/main" id="{0F1CB072-4A5C-F443-84CC-466F60585025}"/>
              </a:ext>
            </a:extLst>
          </p:cNvPr>
          <p:cNvSpPr>
            <a:spLocks noGrp="1"/>
          </p:cNvSpPr>
          <p:nvPr>
            <p:ph type="dt" idx="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E8D3609-4CE2-684A-BD7B-B5E14C2F0AD3}" type="datetime1">
              <a:rPr kumimoji="0" lang="fr-CH"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14.07.2023</a:t>
            </a:fld>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Espace réservé du pied de page 5">
            <a:extLst>
              <a:ext uri="{FF2B5EF4-FFF2-40B4-BE49-F238E27FC236}">
                <a16:creationId xmlns:a16="http://schemas.microsoft.com/office/drawing/2014/main" id="{B3D8310D-B91B-A743-896F-F9845CEF21BC}"/>
              </a:ext>
            </a:extLst>
          </p:cNvPr>
          <p:cNvSpPr>
            <a:spLocks noGrp="1"/>
          </p:cNvSpPr>
          <p:nvPr>
            <p:ph type="ftr" sz="quarter" idx="4"/>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Olivier Lonneux</a:t>
            </a:r>
          </a:p>
        </p:txBody>
      </p:sp>
      <p:sp>
        <p:nvSpPr>
          <p:cNvPr id="7" name="Espace réservé de l'en-tête 6">
            <a:extLst>
              <a:ext uri="{FF2B5EF4-FFF2-40B4-BE49-F238E27FC236}">
                <a16:creationId xmlns:a16="http://schemas.microsoft.com/office/drawing/2014/main" id="{1F563D77-70D3-894D-9BAC-6BBC60FA11C7}"/>
              </a:ext>
            </a:extLst>
          </p:cNvPr>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NAME EVENT / NAME PRESENTATION</a:t>
            </a:r>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95474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Alexander: tail blow up to 60 </a:t>
            </a:r>
            <a:r>
              <a:rPr lang="en-US" dirty="0" err="1"/>
              <a:t>kN</a:t>
            </a:r>
            <a:r>
              <a:rPr lang="en-US" dirty="0"/>
              <a:t>, determined volume of muscle and </a:t>
            </a:r>
            <a:r>
              <a:rPr lang="en-US" dirty="0" err="1"/>
              <a:t>scutes</a:t>
            </a:r>
            <a:r>
              <a:rPr lang="en-US" dirty="0"/>
              <a:t> using a </a:t>
            </a:r>
            <a:r>
              <a:rPr lang="en-US" dirty="0" err="1"/>
              <a:t>cast,blow</a:t>
            </a:r>
            <a:r>
              <a:rPr lang="en-US" dirty="0"/>
              <a:t> may fracture shell</a:t>
            </a:r>
          </a:p>
          <a:p>
            <a:endParaRPr lang="en-US" dirty="0"/>
          </a:p>
          <a:p>
            <a:r>
              <a:rPr lang="en-US" dirty="0"/>
              <a:t>Blanco: determined </a:t>
            </a:r>
            <a:r>
              <a:rPr lang="en-US" dirty="0" err="1"/>
              <a:t>centre</a:t>
            </a:r>
            <a:r>
              <a:rPr lang="en-US" dirty="0"/>
              <a:t> of percussion, support  agonistic </a:t>
            </a:r>
            <a:r>
              <a:rPr lang="en-US" dirty="0" err="1"/>
              <a:t>behaviour</a:t>
            </a:r>
            <a:r>
              <a:rPr lang="en-US" dirty="0"/>
              <a:t> of </a:t>
            </a:r>
            <a:r>
              <a:rPr lang="en-US" dirty="0" err="1"/>
              <a:t>doedicurus</a:t>
            </a:r>
            <a:r>
              <a:rPr lang="en-US" dirty="0"/>
              <a:t>, used measurements</a:t>
            </a:r>
          </a:p>
          <a:p>
            <a:endParaRPr lang="en-US" dirty="0"/>
          </a:p>
          <a:p>
            <a:r>
              <a:rPr lang="en-US" dirty="0" err="1"/>
              <a:t>Arbour</a:t>
            </a:r>
            <a:r>
              <a:rPr lang="en-US" dirty="0"/>
              <a:t>: method for estimating impact force of tail club strikes for ankylosaurid dinosaurs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88C37-798D-4750-A377-E8B99C766F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967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cm </a:t>
            </a:r>
            <a:r>
              <a:rPr lang="en-US" dirty="0" err="1"/>
              <a:t>intervertebrate</a:t>
            </a:r>
            <a:r>
              <a:rPr lang="en-US" dirty="0"/>
              <a:t> disc</a:t>
            </a:r>
          </a:p>
          <a:p>
            <a:r>
              <a:rPr lang="en-US" dirty="0"/>
              <a:t>Between 1/8 and a ¼ of the maximum overlap value</a:t>
            </a:r>
          </a:p>
          <a:p>
            <a:r>
              <a:rPr lang="en-US" dirty="0"/>
              <a:t>Camel, Ostrich neck </a:t>
            </a:r>
            <a:r>
              <a:rPr lang="en-US" dirty="0">
                <a:sym typeface="Wingdings" panose="05000000000000000000" pitchFamily="2" charset="2"/>
              </a:rPr>
              <a:t> 20, 25 degrees lateral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88C37-798D-4750-A377-E8B99C766F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236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contact with Angelo but hard to get correct mass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088C37-798D-4750-A377-E8B99C766F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862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45</a:t>
            </a:fld>
            <a:endParaRPr lang="en-US"/>
          </a:p>
        </p:txBody>
      </p:sp>
    </p:spTree>
    <p:extLst>
      <p:ext uri="{BB962C8B-B14F-4D97-AF65-F5344CB8AC3E}">
        <p14:creationId xmlns:p14="http://schemas.microsoft.com/office/powerpoint/2010/main" val="2006587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47</a:t>
            </a:fld>
            <a:endParaRPr lang="en-US"/>
          </a:p>
        </p:txBody>
      </p:sp>
    </p:spTree>
    <p:extLst>
      <p:ext uri="{BB962C8B-B14F-4D97-AF65-F5344CB8AC3E}">
        <p14:creationId xmlns:p14="http://schemas.microsoft.com/office/powerpoint/2010/main" val="231844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Santiago (</a:t>
            </a:r>
            <a:r>
              <a:rPr lang="en-US" sz="1200" dirty="0" err="1"/>
              <a:t>Kaspar</a:t>
            </a:r>
            <a:r>
              <a:rPr lang="en-US" sz="1200" dirty="0"/>
              <a:t> Jakob) Roth (1850–1924)</a:t>
            </a:r>
            <a:endParaRPr lang="en-US" i="1" dirty="0">
              <a:solidFill>
                <a:srgbClr val="000000"/>
              </a:solidFill>
              <a:ea typeface="Times New Roman" panose="02020603050405020304" pitchFamily="18" charset="0"/>
            </a:endParaRPr>
          </a:p>
          <a:p>
            <a:r>
              <a:rPr lang="en-US" i="1" dirty="0" err="1">
                <a:solidFill>
                  <a:srgbClr val="000000"/>
                </a:solidFill>
                <a:ea typeface="Times New Roman" panose="02020603050405020304" pitchFamily="18" charset="0"/>
              </a:rPr>
              <a:t>Doedicurus</a:t>
            </a:r>
            <a:r>
              <a:rPr lang="en-US" dirty="0">
                <a:solidFill>
                  <a:srgbClr val="000000"/>
                </a:solidFill>
                <a:ea typeface="Times New Roman" panose="02020603050405020304" pitchFamily="18" charset="0"/>
              </a:rPr>
              <a:t> likely used this tail for antagonistic purpose</a:t>
            </a:r>
          </a:p>
          <a:p>
            <a:r>
              <a:rPr lang="en-US" dirty="0">
                <a:solidFill>
                  <a:srgbClr val="000000"/>
                </a:solidFill>
                <a:ea typeface="Times New Roman" panose="02020603050405020304" pitchFamily="18" charset="0"/>
              </a:rPr>
              <a:t>This means the tail traits probably evolved to satisfy 2 objectives:</a:t>
            </a:r>
          </a:p>
          <a:p>
            <a:pPr lvl="1"/>
            <a:r>
              <a:rPr lang="en-US" dirty="0">
                <a:solidFill>
                  <a:srgbClr val="000000"/>
                </a:solidFill>
                <a:ea typeface="Times New Roman" panose="02020603050405020304" pitchFamily="18" charset="0"/>
              </a:rPr>
              <a:t>Inflicting damages</a:t>
            </a:r>
          </a:p>
          <a:p>
            <a:pPr lvl="1"/>
            <a:r>
              <a:rPr lang="en-US" dirty="0">
                <a:solidFill>
                  <a:srgbClr val="000000"/>
                </a:solidFill>
                <a:ea typeface="Times New Roman" panose="02020603050405020304" pitchFamily="18" charset="0"/>
              </a:rPr>
              <a:t>Limiting the amount of energy used</a:t>
            </a:r>
          </a:p>
          <a:p>
            <a:r>
              <a:rPr lang="en-US" dirty="0">
                <a:solidFill>
                  <a:srgbClr val="000000"/>
                </a:solidFill>
                <a:ea typeface="Times New Roman" panose="02020603050405020304" pitchFamily="18" charset="0"/>
              </a:rPr>
              <a:t>The optimal strategy was also the one which was most likely used</a:t>
            </a:r>
          </a:p>
          <a:p>
            <a:r>
              <a:rPr lang="en-US" dirty="0">
                <a:solidFill>
                  <a:srgbClr val="000000"/>
                </a:solidFill>
                <a:ea typeface="Times New Roman" panose="02020603050405020304" pitchFamily="18" charset="0"/>
              </a:rPr>
              <a:t>This thesis focused on investigating the impact potential of a tail swing as well as the optimal strategy of motion to hopefully gain insight into the uses of such hammer</a:t>
            </a:r>
          </a:p>
        </p:txBody>
      </p:sp>
      <p:sp>
        <p:nvSpPr>
          <p:cNvPr id="4" name="Slide Number Placeholder 3"/>
          <p:cNvSpPr>
            <a:spLocks noGrp="1"/>
          </p:cNvSpPr>
          <p:nvPr>
            <p:ph type="sldNum" sz="quarter" idx="5"/>
          </p:nvPr>
        </p:nvSpPr>
        <p:spPr/>
        <p:txBody>
          <a:bodyPr/>
          <a:lstStyle/>
          <a:p>
            <a:fld id="{45CCF27F-F32E-476C-AFAA-E481A4BF77FF}" type="slidenum">
              <a:rPr lang="en-US" smtClean="0"/>
              <a:t>5</a:t>
            </a:fld>
            <a:endParaRPr lang="en-US"/>
          </a:p>
        </p:txBody>
      </p:sp>
    </p:spTree>
    <p:extLst>
      <p:ext uri="{BB962C8B-B14F-4D97-AF65-F5344CB8AC3E}">
        <p14:creationId xmlns:p14="http://schemas.microsoft.com/office/powerpoint/2010/main" val="134153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48</a:t>
            </a:fld>
            <a:endParaRPr lang="en-US"/>
          </a:p>
        </p:txBody>
      </p:sp>
    </p:spTree>
    <p:extLst>
      <p:ext uri="{BB962C8B-B14F-4D97-AF65-F5344CB8AC3E}">
        <p14:creationId xmlns:p14="http://schemas.microsoft.com/office/powerpoint/2010/main" val="1480250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Carpenter more complex</a:t>
            </a:r>
          </a:p>
          <a:p>
            <a:r>
              <a:rPr lang="en-US" dirty="0"/>
              <a:t>Robotic approaches can be valuable to study the motion of animals and have been applied to all sort of locomotion</a:t>
            </a:r>
          </a:p>
          <a:p>
            <a:r>
              <a:rPr lang="en-US" dirty="0"/>
              <a:t>Such approach can also be applied to paleontology to identify the likely motion of an extinct animal (</a:t>
            </a:r>
            <a:r>
              <a:rPr lang="en-US" i="1" dirty="0" err="1"/>
              <a:t>OroBOT</a:t>
            </a:r>
            <a:r>
              <a:rPr lang="en-US" dirty="0"/>
              <a:t> project)</a:t>
            </a:r>
          </a:p>
          <a:p>
            <a:r>
              <a:rPr lang="en-US" dirty="0"/>
              <a:t>A similar approach can be applied to the motion of a </a:t>
            </a:r>
            <a:r>
              <a:rPr lang="en-US" i="1" dirty="0" err="1"/>
              <a:t>Doedicurus</a:t>
            </a:r>
            <a:r>
              <a:rPr lang="en-US" dirty="0"/>
              <a:t>’ tail</a:t>
            </a:r>
          </a:p>
        </p:txBody>
      </p:sp>
      <p:sp>
        <p:nvSpPr>
          <p:cNvPr id="4" name="Slide Number Placeholder 3"/>
          <p:cNvSpPr>
            <a:spLocks noGrp="1"/>
          </p:cNvSpPr>
          <p:nvPr>
            <p:ph type="sldNum" sz="quarter" idx="5"/>
          </p:nvPr>
        </p:nvSpPr>
        <p:spPr/>
        <p:txBody>
          <a:bodyPr/>
          <a:lstStyle/>
          <a:p>
            <a:fld id="{45CCF27F-F32E-476C-AFAA-E481A4BF77FF}" type="slidenum">
              <a:rPr lang="en-US" smtClean="0"/>
              <a:t>6</a:t>
            </a:fld>
            <a:endParaRPr lang="en-US"/>
          </a:p>
        </p:txBody>
      </p:sp>
    </p:spTree>
    <p:extLst>
      <p:ext uri="{BB962C8B-B14F-4D97-AF65-F5344CB8AC3E}">
        <p14:creationId xmlns:p14="http://schemas.microsoft.com/office/powerpoint/2010/main" val="3155870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CF27F-F32E-476C-AFAA-E481A4BF77FF}" type="slidenum">
              <a:rPr lang="en-US" smtClean="0"/>
              <a:t>7</a:t>
            </a:fld>
            <a:endParaRPr lang="en-US"/>
          </a:p>
        </p:txBody>
      </p:sp>
    </p:spTree>
    <p:extLst>
      <p:ext uri="{BB962C8B-B14F-4D97-AF65-F5344CB8AC3E}">
        <p14:creationId xmlns:p14="http://schemas.microsoft.com/office/powerpoint/2010/main" val="635333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6:00</a:t>
            </a:r>
          </a:p>
        </p:txBody>
      </p:sp>
      <p:sp>
        <p:nvSpPr>
          <p:cNvPr id="4" name="Slide Number Placeholder 3"/>
          <p:cNvSpPr>
            <a:spLocks noGrp="1"/>
          </p:cNvSpPr>
          <p:nvPr>
            <p:ph type="sldNum" sz="quarter" idx="5"/>
          </p:nvPr>
        </p:nvSpPr>
        <p:spPr/>
        <p:txBody>
          <a:bodyPr/>
          <a:lstStyle/>
          <a:p>
            <a:fld id="{45CCF27F-F32E-476C-AFAA-E481A4BF77FF}" type="slidenum">
              <a:rPr lang="en-US" smtClean="0"/>
              <a:t>8</a:t>
            </a:fld>
            <a:endParaRPr lang="en-US"/>
          </a:p>
        </p:txBody>
      </p:sp>
    </p:spTree>
    <p:extLst>
      <p:ext uri="{BB962C8B-B14F-4D97-AF65-F5344CB8AC3E}">
        <p14:creationId xmlns:p14="http://schemas.microsoft.com/office/powerpoint/2010/main" val="2794423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a:t>
            </a:r>
            <a:r>
              <a:rPr lang="en-US" dirty="0" err="1"/>
              <a:t>Doedicurus</a:t>
            </a:r>
            <a:r>
              <a:rPr lang="en-US" dirty="0"/>
              <a:t> club have a length which is close to this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first looked at the measurements from other club (E. Bianco et al. studies provide precise measurements of a </a:t>
            </a:r>
            <a:r>
              <a:rPr lang="en-US" i="1" dirty="0" err="1"/>
              <a:t>Doedicurus</a:t>
            </a:r>
            <a:r>
              <a:rPr lang="en-US" dirty="0"/>
              <a:t> club (MNHN 2205)</a:t>
            </a:r>
          </a:p>
          <a:p>
            <a:r>
              <a:rPr lang="en-US" dirty="0"/>
              <a:t> ) but soon noticed there was a lot of discrepancy in the width to length ratio</a:t>
            </a:r>
          </a:p>
          <a:p>
            <a:r>
              <a:rPr lang="en-US" dirty="0"/>
              <a:t>Ultimately, it looked more coherent to subjectively set the length of the tail club to 1 meter, since most </a:t>
            </a:r>
            <a:r>
              <a:rPr lang="en-US" dirty="0" err="1"/>
              <a:t>Doedicurus</a:t>
            </a:r>
            <a:r>
              <a:rPr lang="en-US" dirty="0"/>
              <a:t> club had a length which is close to this value)</a:t>
            </a:r>
          </a:p>
        </p:txBody>
      </p:sp>
      <p:sp>
        <p:nvSpPr>
          <p:cNvPr id="4" name="Slide Number Placeholder 3"/>
          <p:cNvSpPr>
            <a:spLocks noGrp="1"/>
          </p:cNvSpPr>
          <p:nvPr>
            <p:ph type="sldNum" sz="quarter" idx="5"/>
          </p:nvPr>
        </p:nvSpPr>
        <p:spPr/>
        <p:txBody>
          <a:bodyPr/>
          <a:lstStyle/>
          <a:p>
            <a:fld id="{45CCF27F-F32E-476C-AFAA-E481A4BF77FF}" type="slidenum">
              <a:rPr lang="en-US" smtClean="0"/>
              <a:t>9</a:t>
            </a:fld>
            <a:endParaRPr lang="en-US"/>
          </a:p>
        </p:txBody>
      </p:sp>
    </p:spTree>
    <p:extLst>
      <p:ext uri="{BB962C8B-B14F-4D97-AF65-F5344CB8AC3E}">
        <p14:creationId xmlns:p14="http://schemas.microsoft.com/office/powerpoint/2010/main" val="2298793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representations of </a:t>
            </a:r>
            <a:r>
              <a:rPr lang="en-US" dirty="0" err="1"/>
              <a:t>Doedicurus</a:t>
            </a:r>
            <a:r>
              <a:rPr lang="en-US" dirty="0"/>
              <a:t> caudal vertebrae available</a:t>
            </a:r>
          </a:p>
          <a:p>
            <a:br>
              <a:rPr lang="en-US" dirty="0"/>
            </a:br>
            <a:r>
              <a:rPr lang="en-US" dirty="0"/>
              <a:t>Volume of bones and muscles</a:t>
            </a:r>
          </a:p>
        </p:txBody>
      </p:sp>
      <p:sp>
        <p:nvSpPr>
          <p:cNvPr id="4" name="Slide Number Placeholder 3"/>
          <p:cNvSpPr>
            <a:spLocks noGrp="1"/>
          </p:cNvSpPr>
          <p:nvPr>
            <p:ph type="sldNum" sz="quarter" idx="5"/>
          </p:nvPr>
        </p:nvSpPr>
        <p:spPr/>
        <p:txBody>
          <a:bodyPr/>
          <a:lstStyle/>
          <a:p>
            <a:fld id="{45CCF27F-F32E-476C-AFAA-E481A4BF77FF}" type="slidenum">
              <a:rPr lang="en-US" smtClean="0"/>
              <a:t>10</a:t>
            </a:fld>
            <a:endParaRPr lang="en-US"/>
          </a:p>
        </p:txBody>
      </p:sp>
    </p:spTree>
    <p:extLst>
      <p:ext uri="{BB962C8B-B14F-4D97-AF65-F5344CB8AC3E}">
        <p14:creationId xmlns:p14="http://schemas.microsoft.com/office/powerpoint/2010/main" val="1979568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Faculty">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0"/>
            <a:ext cx="10416116" cy="6597651"/>
          </a:xfrm>
        </p:spPr>
        <p:txBody>
          <a:bodyPr/>
          <a:lstStyle/>
          <a:p>
            <a:r>
              <a:rPr lang="en-GB" noProof="0"/>
              <a:t>Cliquez sur l'icône pour ajouter une image</a:t>
            </a: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en-GB" noProof="0"/>
              <a:t>Modifiez le style du titre</a:t>
            </a:r>
          </a:p>
        </p:txBody>
      </p:sp>
      <p:sp>
        <p:nvSpPr>
          <p:cNvPr id="3" name="Subtitle 2"/>
          <p:cNvSpPr>
            <a:spLocks noGrp="1"/>
          </p:cNvSpPr>
          <p:nvPr>
            <p:ph type="subTitle" idx="1"/>
          </p:nvPr>
        </p:nvSpPr>
        <p:spPr>
          <a:xfrm>
            <a:off x="6102351" y="4166563"/>
            <a:ext cx="2438400" cy="2091267"/>
          </a:xfrm>
          <a:solidFill>
            <a:schemeClr val="tx1"/>
          </a:solidFill>
        </p:spPr>
        <p:txBody>
          <a:bodyPr lIns="90000"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Modifiez le style des sous-titres du masque</a:t>
            </a:r>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lIns="90000" anchor="ctr">
            <a:noAutofit/>
          </a:bodyPr>
          <a:lstStyle>
            <a:lvl1pPr marL="0" indent="0" algn="ctr">
              <a:buNone/>
              <a:defRPr sz="1467"/>
            </a:lvl1pPr>
          </a:lstStyle>
          <a:p>
            <a:pPr lvl="0"/>
            <a:r>
              <a:rPr lang="en-GB" noProof="0"/>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110067" y="5920353"/>
            <a:ext cx="931333" cy="677300"/>
          </a:xfrm>
        </p:spPr>
        <p:txBody>
          <a:bodyPr lIns="0" tIns="0" rIns="0" bIns="0" anchor="b" anchorCtr="0">
            <a:noAutofit/>
          </a:bodyPr>
          <a:lstStyle>
            <a:lvl1pPr marL="152396" indent="-143930">
              <a:buFontTx/>
              <a:buBlip>
                <a:blip r:embed="rId3"/>
              </a:buBlip>
              <a:tabLst/>
              <a:defRPr sz="933">
                <a:solidFill>
                  <a:schemeClr val="tx1"/>
                </a:solidFill>
              </a:defRPr>
            </a:lvl1pPr>
          </a:lstStyle>
          <a:p>
            <a:r>
              <a:rPr lang="en-GB" noProof="0"/>
              <a:t>Modifier les styles du texte du masque</a:t>
            </a:r>
          </a:p>
        </p:txBody>
      </p:sp>
    </p:spTree>
    <p:extLst>
      <p:ext uri="{BB962C8B-B14F-4D97-AF65-F5344CB8AC3E}">
        <p14:creationId xmlns:p14="http://schemas.microsoft.com/office/powerpoint/2010/main" val="111400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Content_Image4">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1206500" y="2084917"/>
            <a:ext cx="4193117" cy="4773083"/>
          </a:xfrm>
        </p:spPr>
        <p:txBody>
          <a:bodyPr/>
          <a:lstStyle/>
          <a:p>
            <a:r>
              <a:rPr lang="fr-FR"/>
              <a:t>Cliquez sur l'icône pour ajouter une image</a:t>
            </a:r>
          </a:p>
        </p:txBody>
      </p:sp>
      <p:sp>
        <p:nvSpPr>
          <p:cNvPr id="3" name="Content Placeholder 2"/>
          <p:cNvSpPr>
            <a:spLocks noGrp="1"/>
          </p:cNvSpPr>
          <p:nvPr>
            <p:ph idx="1"/>
          </p:nvPr>
        </p:nvSpPr>
        <p:spPr>
          <a:xfrm>
            <a:off x="5399194" y="2084917"/>
            <a:ext cx="6108700" cy="4515696"/>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dirty="0"/>
              <a:t>Olivier Lonneux</a:t>
            </a:r>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89143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2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06500" y="2084917"/>
            <a:ext cx="4895288" cy="4351339"/>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6613029" y="2084917"/>
            <a:ext cx="4895288" cy="4351339"/>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dirty="0"/>
              <a:t>Olivier Lonneux</a:t>
            </a:r>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51583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dirty="0"/>
              <a:t>Olivier Lonneux</a:t>
            </a:r>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84285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_Titl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0"/>
            <a:ext cx="10301817" cy="6858000"/>
          </a:xfrm>
        </p:spPr>
        <p:txBody>
          <a:bodyPr/>
          <a:lstStyle/>
          <a:p>
            <a:r>
              <a:rPr lang="fr-FR"/>
              <a:t>Cliquez sur l'icône pour ajouter une image</a:t>
            </a:r>
          </a:p>
        </p:txBody>
      </p:sp>
      <p:sp>
        <p:nvSpPr>
          <p:cNvPr id="2" name="Title 1"/>
          <p:cNvSpPr>
            <a:spLocks noGrp="1"/>
          </p:cNvSpPr>
          <p:nvPr>
            <p:ph type="title"/>
          </p:nvPr>
        </p:nvSpPr>
        <p:spPr>
          <a:xfrm>
            <a:off x="8540752" y="3429001"/>
            <a:ext cx="3651249" cy="2815167"/>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dirty="0"/>
              <a:t>Olivier Lonneux</a:t>
            </a:r>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09852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0"/>
            <a:ext cx="10301817" cy="68580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dirty="0"/>
              <a:t>Olivier Lonneux</a:t>
            </a:r>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9522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Content_ImageBelow">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4152899"/>
            <a:ext cx="10985500" cy="2705100"/>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1206500" y="2084918"/>
            <a:ext cx="10195984" cy="1915583"/>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dirty="0"/>
              <a:t>Olivier Lonneux</a:t>
            </a:r>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93187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dirty="0"/>
              <a:t>Olivier Lonneux</a:t>
            </a:r>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35070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dirty="0"/>
              <a:t>Olivier Lonneux</a:t>
            </a:r>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5487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1" y="0"/>
            <a:ext cx="10301817" cy="68580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dirty="0"/>
              <a:t>Olivier Lonneux</a:t>
            </a:r>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2" name="Titre 1">
            <a:extLst>
              <a:ext uri="{FF2B5EF4-FFF2-40B4-BE49-F238E27FC236}">
                <a16:creationId xmlns:a16="http://schemas.microsoft.com/office/drawing/2014/main" id="{3ADDE366-C2C0-524A-9BAF-5F0B70A9836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726886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1206500" y="0"/>
            <a:ext cx="4193117" cy="6858000"/>
          </a:xfrm>
        </p:spPr>
        <p:txBody>
          <a:bodyPr/>
          <a:lstStyle/>
          <a:p>
            <a:r>
              <a:rPr lang="fr-FR"/>
              <a:t>Cliquez sur l'icône pour ajouter une image</a:t>
            </a:r>
          </a:p>
        </p:txBody>
      </p:sp>
      <p:sp>
        <p:nvSpPr>
          <p:cNvPr id="3" name="Content Placeholder 2"/>
          <p:cNvSpPr>
            <a:spLocks noGrp="1"/>
          </p:cNvSpPr>
          <p:nvPr>
            <p:ph idx="1"/>
          </p:nvPr>
        </p:nvSpPr>
        <p:spPr>
          <a:xfrm>
            <a:off x="5399194" y="2084917"/>
            <a:ext cx="6108700" cy="4515696"/>
          </a:xfrm>
        </p:spPr>
        <p:txBody>
          <a:bodyPr/>
          <a:lstStyle/>
          <a:p>
            <a:pPr lvl="0"/>
            <a:r>
              <a:rPr lang="fr-FR"/>
              <a:t>Cliquez pour modifier les styles du texte du masque</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dirty="0"/>
              <a:t>Olivier Lonneux</a:t>
            </a:r>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5399193" y="174710"/>
            <a:ext cx="4192693" cy="1430337"/>
          </a:xfrm>
        </p:spPr>
        <p:txBody>
          <a:bodyPr/>
          <a:lstStyle/>
          <a:p>
            <a:r>
              <a:rPr lang="fr-FR"/>
              <a:t>Modifiez le style du titre</a:t>
            </a:r>
            <a:endParaRPr lang="fr-FR" dirty="0"/>
          </a:p>
        </p:txBody>
      </p:sp>
    </p:spTree>
    <p:extLst>
      <p:ext uri="{BB962C8B-B14F-4D97-AF65-F5344CB8AC3E}">
        <p14:creationId xmlns:p14="http://schemas.microsoft.com/office/powerpoint/2010/main" val="49958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775885" y="0"/>
            <a:ext cx="10416116" cy="6597651"/>
          </a:xfrm>
        </p:spPr>
        <p:txBody>
          <a:bodyPr/>
          <a:lstStyle/>
          <a:p>
            <a:r>
              <a:rPr lang="fr-FR"/>
              <a:t>Cliquez sur l'icône pour ajouter une image</a:t>
            </a:r>
          </a:p>
        </p:txBody>
      </p:sp>
      <p:sp>
        <p:nvSpPr>
          <p:cNvPr id="2" name="Title 1"/>
          <p:cNvSpPr>
            <a:spLocks noGrp="1"/>
          </p:cNvSpPr>
          <p:nvPr>
            <p:ph type="ctrTitle"/>
          </p:nvPr>
        </p:nvSpPr>
        <p:spPr>
          <a:xfrm>
            <a:off x="8540752" y="1048714"/>
            <a:ext cx="3651249" cy="3117849"/>
          </a:xfrm>
          <a:solidFill>
            <a:schemeClr val="accent1"/>
          </a:solidFill>
        </p:spPr>
        <p:txBody>
          <a:bodyPr lIns="216000" anchor="ctr" anchorCtr="0">
            <a:normAutofit/>
          </a:bodyPr>
          <a:lstStyle>
            <a:lvl1pPr algn="l">
              <a:defRPr sz="48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6102351" y="4166563"/>
            <a:ext cx="2438400" cy="2091267"/>
          </a:xfrm>
          <a:solidFill>
            <a:schemeClr val="tx1"/>
          </a:solidFill>
        </p:spPr>
        <p:txBody>
          <a:bodyPr lIns="90000" anchor="ctr" anchorCtr="0">
            <a:normAutofit/>
          </a:bodyPr>
          <a:lstStyle>
            <a:lvl1pPr marL="0" indent="0" algn="ctr">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110197" y="107045"/>
            <a:ext cx="1567068" cy="678207"/>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8534400" y="6244168"/>
            <a:ext cx="2438400" cy="613833"/>
          </a:xfrm>
          <a:solidFill>
            <a:schemeClr val="bg1"/>
          </a:solidFill>
        </p:spPr>
        <p:txBody>
          <a:bodyPr lIns="90000" anchor="ctr">
            <a:noAutofit/>
          </a:bodyPr>
          <a:lstStyle>
            <a:lvl1pPr marL="0" indent="0" algn="ctr">
              <a:buNone/>
              <a:defRPr sz="1467"/>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66701" y="6105691"/>
            <a:ext cx="748724" cy="489843"/>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119573" y="6121903"/>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latin typeface="Arial" panose="020B0604020202020204" pitchFamily="34" charset="0"/>
            </a:endParaRPr>
          </a:p>
        </p:txBody>
      </p:sp>
    </p:spTree>
    <p:extLst>
      <p:ext uri="{BB962C8B-B14F-4D97-AF65-F5344CB8AC3E}">
        <p14:creationId xmlns:p14="http://schemas.microsoft.com/office/powerpoint/2010/main" val="378758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Cliquez pour modifier les styles du texte du masque</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dirty="0"/>
              <a:t>Olivier Lonneux</a:t>
            </a:r>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51441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1206502" y="0"/>
            <a:ext cx="10985500" cy="6858000"/>
          </a:xfrm>
        </p:spPr>
        <p:txBody>
          <a:bodyPr/>
          <a:lstStyle/>
          <a:p>
            <a:r>
              <a:rPr lang="fr-FR"/>
              <a:t>Cliquez sur l'icône pour ajouter une image</a:t>
            </a:r>
          </a:p>
        </p:txBody>
      </p:sp>
      <p:sp>
        <p:nvSpPr>
          <p:cNvPr id="2" name="Title 1"/>
          <p:cNvSpPr>
            <a:spLocks noGrp="1"/>
          </p:cNvSpPr>
          <p:nvPr>
            <p:ph type="title"/>
          </p:nvPr>
        </p:nvSpPr>
        <p:spPr>
          <a:xfrm>
            <a:off x="8540753" y="3429002"/>
            <a:ext cx="3651249" cy="2815167"/>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dirty="0"/>
              <a:t>Olivier Lonneux</a:t>
            </a:r>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62856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ection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Arial" panose="020B0604020202020204" pitchFamily="34" charset="0"/>
            </a:endParaRPr>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dirty="0"/>
              <a:t>Olivier Lonneux</a:t>
            </a:r>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1584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ection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Arial" panose="020B0604020202020204" pitchFamily="34" charset="0"/>
            </a:endParaRPr>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dirty="0"/>
              <a:t>Olivier Lonneux</a:t>
            </a:r>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5733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ection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Arial" panose="020B0604020202020204" pitchFamily="34" charset="0"/>
            </a:endParaRPr>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dirty="0"/>
              <a:t>Olivier Lonneux</a:t>
            </a:r>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43731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ection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Arial" panose="020B0604020202020204" pitchFamily="34" charset="0"/>
            </a:endParaRPr>
          </a:p>
        </p:txBody>
      </p:sp>
      <p:sp>
        <p:nvSpPr>
          <p:cNvPr id="2" name="Title 1"/>
          <p:cNvSpPr>
            <a:spLocks noGrp="1"/>
          </p:cNvSpPr>
          <p:nvPr>
            <p:ph type="title"/>
          </p:nvPr>
        </p:nvSpPr>
        <p:spPr>
          <a:xfrm>
            <a:off x="6096000" y="1037168"/>
            <a:ext cx="5411893" cy="2391833"/>
          </a:xfrm>
        </p:spPr>
        <p:txBody>
          <a:bodyPr anchor="ctr" anchorCtr="0">
            <a:normAutofit/>
          </a:bodyPr>
          <a:lstStyle>
            <a:lvl1pPr>
              <a:defRPr sz="4267">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6096000" y="3429000"/>
            <a:ext cx="5411893" cy="2875344"/>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1206501" y="0"/>
            <a:ext cx="4889500" cy="68580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dirty="0"/>
              <a:t>Olivier Lonneux</a:t>
            </a:r>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84653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dirty="0"/>
              <a:t>Olivier Lonneux</a:t>
            </a:r>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34678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Image1">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6501" y="2084917"/>
            <a:ext cx="6108700" cy="4515696"/>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7315200" y="0"/>
            <a:ext cx="4193117" cy="68580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dirty="0"/>
              <a:t>Olivier Lonneux</a:t>
            </a:r>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7575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Image2">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1206500" y="0"/>
            <a:ext cx="4193117" cy="6858000"/>
          </a:xfrm>
        </p:spPr>
        <p:txBody>
          <a:bodyPr/>
          <a:lstStyle/>
          <a:p>
            <a:r>
              <a:rPr lang="fr-FR"/>
              <a:t>Cliquez sur l'icône pour ajouter une image</a:t>
            </a:r>
          </a:p>
        </p:txBody>
      </p:sp>
      <p:sp>
        <p:nvSpPr>
          <p:cNvPr id="3" name="Content Placeholder 2"/>
          <p:cNvSpPr>
            <a:spLocks noGrp="1"/>
          </p:cNvSpPr>
          <p:nvPr>
            <p:ph idx="1"/>
          </p:nvPr>
        </p:nvSpPr>
        <p:spPr>
          <a:xfrm>
            <a:off x="5399194" y="2084917"/>
            <a:ext cx="6108700" cy="4515696"/>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dirty="0"/>
              <a:t>Olivier Lonneux</a:t>
            </a:r>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1206502" y="174710"/>
            <a:ext cx="4192693" cy="1430337"/>
          </a:xfrm>
        </p:spPr>
        <p:txBody>
          <a:bodyPr/>
          <a:lstStyle/>
          <a:p>
            <a:r>
              <a:rPr lang="fr-FR" dirty="0"/>
              <a:t>Modifiez le style du titre</a:t>
            </a:r>
          </a:p>
        </p:txBody>
      </p:sp>
    </p:spTree>
    <p:extLst>
      <p:ext uri="{BB962C8B-B14F-4D97-AF65-F5344CB8AC3E}">
        <p14:creationId xmlns:p14="http://schemas.microsoft.com/office/powerpoint/2010/main" val="98307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6501" y="239404"/>
            <a:ext cx="4889500" cy="1430337"/>
          </a:xfrm>
          <a:prstGeom prst="rect">
            <a:avLst/>
          </a:prstGeom>
        </p:spPr>
        <p:txBody>
          <a:bodyPr vert="horz" lIns="180000" tIns="0" rIns="72000" bIns="46800" rtlCol="0" anchor="t">
            <a:normAutofit/>
          </a:bodyPr>
          <a:lstStyle/>
          <a:p>
            <a:r>
              <a:rPr lang="en-GB" noProof="0"/>
              <a:t>Modifiez le style du titre</a:t>
            </a:r>
          </a:p>
        </p:txBody>
      </p:sp>
      <p:sp>
        <p:nvSpPr>
          <p:cNvPr id="3" name="Text Placeholder 2"/>
          <p:cNvSpPr>
            <a:spLocks noGrp="1"/>
          </p:cNvSpPr>
          <p:nvPr>
            <p:ph type="body" idx="1"/>
          </p:nvPr>
        </p:nvSpPr>
        <p:spPr>
          <a:xfrm>
            <a:off x="1206501" y="2084917"/>
            <a:ext cx="10301817" cy="4515696"/>
          </a:xfrm>
          <a:prstGeom prst="rect">
            <a:avLst/>
          </a:prstGeom>
        </p:spPr>
        <p:txBody>
          <a:bodyPr vert="horz" lIns="180000" tIns="45720" rIns="91440" bIns="45720" rtlCol="0">
            <a:normAutofit/>
          </a:bodyPr>
          <a:lstStyle/>
          <a:p>
            <a:pPr lvl="0"/>
            <a:r>
              <a:rPr lang="en-GB" noProof="0" dirty="0"/>
              <a:t>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r>
              <a:rPr lang="en-GB" noProof="0" dirty="0"/>
              <a:t>
</a:t>
            </a:r>
            <a:r>
              <a:rPr lang="en-GB" noProof="0" dirty="0" err="1"/>
              <a:t>Quatrième</a:t>
            </a:r>
            <a:r>
              <a:rPr lang="en-GB" noProof="0" dirty="0"/>
              <a:t> </a:t>
            </a:r>
            <a:r>
              <a:rPr lang="en-GB" noProof="0" dirty="0" err="1"/>
              <a:t>niveau</a:t>
            </a:r>
            <a:r>
              <a:rPr lang="en-GB" noProof="0" dirty="0"/>
              <a:t>
</a:t>
            </a:r>
            <a:r>
              <a:rPr lang="en-GB" noProof="0" dirty="0" err="1"/>
              <a:t>Cinquième</a:t>
            </a:r>
            <a:r>
              <a:rPr lang="en-GB" noProof="0" dirty="0"/>
              <a:t> </a:t>
            </a:r>
            <a:r>
              <a:rPr lang="en-GB" noProof="0" dirty="0" err="1"/>
              <a:t>niveau</a:t>
            </a:r>
            <a:endParaRPr lang="en-GB" noProof="0" dirty="0"/>
          </a:p>
        </p:txBody>
      </p:sp>
      <p:sp>
        <p:nvSpPr>
          <p:cNvPr id="4" name="Date Placeholder 3"/>
          <p:cNvSpPr>
            <a:spLocks noGrp="1"/>
          </p:cNvSpPr>
          <p:nvPr>
            <p:ph type="dt" sz="half" idx="2"/>
          </p:nvPr>
        </p:nvSpPr>
        <p:spPr>
          <a:xfrm rot="16200000">
            <a:off x="-1628551" y="3704603"/>
            <a:ext cx="4454736" cy="1215365"/>
          </a:xfrm>
          <a:prstGeom prst="rect">
            <a:avLst/>
          </a:prstGeom>
        </p:spPr>
        <p:txBody>
          <a:bodyPr vert="horz" lIns="91440" tIns="45720" rIns="91440" bIns="45720" rtlCol="0" anchor="ctr"/>
          <a:lstStyle>
            <a:lvl1pPr algn="l">
              <a:defRPr sz="933">
                <a:solidFill>
                  <a:schemeClr val="accent1"/>
                </a:solidFill>
                <a:latin typeface="Arial" panose="020B0604020202020204" pitchFamily="34" charset="0"/>
              </a:defRPr>
            </a:lvl1pPr>
          </a:lstStyle>
          <a:p>
            <a:endParaRPr lang="en-GB" noProof="0" dirty="0"/>
          </a:p>
        </p:txBody>
      </p:sp>
      <p:sp>
        <p:nvSpPr>
          <p:cNvPr id="5" name="Footer Placeholder 4"/>
          <p:cNvSpPr>
            <a:spLocks noGrp="1"/>
          </p:cNvSpPr>
          <p:nvPr>
            <p:ph type="ftr" sz="quarter" idx="3"/>
          </p:nvPr>
        </p:nvSpPr>
        <p:spPr>
          <a:xfrm rot="16200000">
            <a:off x="9487985" y="2498752"/>
            <a:ext cx="4724347" cy="683683"/>
          </a:xfrm>
          <a:prstGeom prst="rect">
            <a:avLst/>
          </a:prstGeom>
        </p:spPr>
        <p:txBody>
          <a:bodyPr vert="horz" lIns="91440" tIns="45720" rIns="91440" bIns="45720" rtlCol="0" anchor="ctr"/>
          <a:lstStyle>
            <a:lvl1pPr algn="r">
              <a:defRPr sz="933">
                <a:solidFill>
                  <a:schemeClr val="tx1"/>
                </a:solidFill>
                <a:latin typeface="Arial" panose="020B0604020202020204" pitchFamily="34" charset="0"/>
              </a:defRPr>
            </a:lvl1pPr>
          </a:lstStyle>
          <a:p>
            <a:r>
              <a:rPr lang="en-GB" noProof="0" dirty="0"/>
              <a:t>Olivier Lonneux</a:t>
            </a:r>
          </a:p>
        </p:txBody>
      </p:sp>
      <p:sp>
        <p:nvSpPr>
          <p:cNvPr id="6" name="Slide Number Placeholder 5"/>
          <p:cNvSpPr>
            <a:spLocks noGrp="1"/>
          </p:cNvSpPr>
          <p:nvPr>
            <p:ph type="sldNum" sz="quarter" idx="4"/>
          </p:nvPr>
        </p:nvSpPr>
        <p:spPr>
          <a:xfrm>
            <a:off x="11508317" y="260351"/>
            <a:ext cx="683683" cy="218069"/>
          </a:xfrm>
          <a:prstGeom prst="rect">
            <a:avLst/>
          </a:prstGeom>
        </p:spPr>
        <p:txBody>
          <a:bodyPr vert="horz" lIns="90000" tIns="0" rIns="90000" bIns="0" rtlCol="0" anchor="t"/>
          <a:lstStyle>
            <a:lvl1pPr algn="ctr">
              <a:defRPr sz="933" b="1">
                <a:solidFill>
                  <a:schemeClr val="tx1"/>
                </a:solidFill>
                <a:latin typeface="+mj-lt"/>
              </a:defRPr>
            </a:lvl1pPr>
          </a:lstStyle>
          <a:p>
            <a:fld id="{E1E1CD7C-2161-7D43-862E-CE4C333CD873}" type="slidenum">
              <a:rPr lang="en-GB" noProof="0" smtClean="0"/>
              <a:pPr/>
              <a:t>‹#›</a:t>
            </a:fld>
            <a:endParaRPr lang="en-GB" noProof="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23"/>
          <a:stretch>
            <a:fillRect/>
          </a:stretch>
        </p:blipFill>
        <p:spPr>
          <a:xfrm>
            <a:off x="173697" y="176445"/>
            <a:ext cx="871936" cy="377363"/>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573338" y="6530279"/>
            <a:ext cx="60959" cy="797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latin typeface="Arial" panose="020B0604020202020204" pitchFamily="34" charset="0"/>
            </a:endParaRPr>
          </a:p>
        </p:txBody>
      </p:sp>
    </p:spTree>
    <p:extLst>
      <p:ext uri="{BB962C8B-B14F-4D97-AF65-F5344CB8AC3E}">
        <p14:creationId xmlns:p14="http://schemas.microsoft.com/office/powerpoint/2010/main" val="1692187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77" rtl="0" eaLnBrk="1" latinLnBrk="0" hangingPunct="1">
        <a:lnSpc>
          <a:spcPct val="80000"/>
        </a:lnSpc>
        <a:spcBef>
          <a:spcPct val="0"/>
        </a:spcBef>
        <a:buNone/>
        <a:defRPr sz="4267" b="1" i="0" kern="1000" spc="-93"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126">
          <p15:clr>
            <a:srgbClr val="F26B43"/>
          </p15:clr>
        </p15:guide>
        <p15:guide id="3" pos="5602">
          <p15:clr>
            <a:srgbClr val="F26B43"/>
          </p15:clr>
        </p15:guide>
        <p15:guide id="4" pos="2880">
          <p15:clr>
            <a:srgbClr val="F26B43"/>
          </p15:clr>
        </p15:guide>
        <p15:guide id="5" orient="horz" pos="123">
          <p15:clr>
            <a:srgbClr val="F26B43"/>
          </p15:clr>
        </p15:guide>
        <p15:guide id="6" orient="horz" pos="3117">
          <p15:clr>
            <a:srgbClr val="F26B43"/>
          </p15:clr>
        </p15:guide>
        <p15:guide id="7" pos="570">
          <p15:clr>
            <a:srgbClr val="F26B43"/>
          </p15:clr>
        </p15:guide>
        <p15:guide id="8" pos="1155">
          <p15:clr>
            <a:srgbClr val="F26B43"/>
          </p15:clr>
        </p15:guide>
        <p15:guide id="9" pos="1728">
          <p15:clr>
            <a:srgbClr val="F26B43"/>
          </p15:clr>
        </p15:guide>
        <p15:guide id="10" pos="2304">
          <p15:clr>
            <a:srgbClr val="F26B43"/>
          </p15:clr>
        </p15:guide>
        <p15:guide id="11" pos="3456">
          <p15:clr>
            <a:srgbClr val="F26B43"/>
          </p15:clr>
        </p15:guide>
        <p15:guide id="12" pos="4035">
          <p15:clr>
            <a:srgbClr val="F26B43"/>
          </p15:clr>
        </p15:guide>
        <p15:guide id="13" pos="4608">
          <p15:clr>
            <a:srgbClr val="F26B43"/>
          </p15:clr>
        </p15:guide>
        <p15:guide id="14" pos="5180">
          <p15:clr>
            <a:srgbClr val="F26B43"/>
          </p15:clr>
        </p15:guide>
        <p15:guide id="15" orient="horz" pos="490">
          <p15:clr>
            <a:srgbClr val="F26B43"/>
          </p15:clr>
        </p15:guide>
        <p15:guide id="16" orient="horz" pos="985">
          <p15:clr>
            <a:srgbClr val="F26B43"/>
          </p15:clr>
        </p15:guide>
        <p15:guide id="17" orient="horz" pos="1475">
          <p15:clr>
            <a:srgbClr val="F26B43"/>
          </p15:clr>
        </p15:guide>
        <p15:guide id="18" orient="horz" pos="1962">
          <p15:clr>
            <a:srgbClr val="F26B43"/>
          </p15:clr>
        </p15:guide>
        <p15:guide id="19" orient="horz" pos="2458">
          <p15:clr>
            <a:srgbClr val="F26B43"/>
          </p15:clr>
        </p15:guide>
        <p15:guide id="20" orient="horz" pos="2950">
          <p15:clr>
            <a:srgbClr val="F26B43"/>
          </p15:clr>
        </p15:guide>
        <p15:guide id="21" pos="5437">
          <p15:clr>
            <a:srgbClr val="F26B43"/>
          </p15:clr>
        </p15:guide>
        <p15:guide id="22" orient="horz">
          <p15:clr>
            <a:srgbClr val="F26B43"/>
          </p15:clr>
        </p15:guide>
        <p15:guide id="23" pos="5760">
          <p15:clr>
            <a:srgbClr val="F26B43"/>
          </p15:clr>
        </p15:guide>
        <p15:guide id="24" orient="horz" pos="3240">
          <p15:clr>
            <a:srgbClr val="F26B43"/>
          </p15:clr>
        </p15:guide>
        <p15:guide id="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NULL" TargetMode="Externa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6.xml"/><Relationship Id="rId11" Type="http://schemas.openxmlformats.org/officeDocument/2006/relationships/image" Target="../media/image7.png"/><Relationship Id="rId5" Type="http://schemas.openxmlformats.org/officeDocument/2006/relationships/slideLayout" Target="../slideLayouts/slideLayout11.xml"/><Relationship Id="rId10" Type="http://schemas.openxmlformats.org/officeDocument/2006/relationships/image" Target="../media/image27.png"/><Relationship Id="rId4" Type="http://schemas.microsoft.com/office/2007/relationships/media" Target="../media/media2.mp4"/><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7.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14.xml"/><Relationship Id="rId7" Type="http://schemas.openxmlformats.org/officeDocument/2006/relationships/image" Target="../media/image7.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34.png"/><Relationship Id="rId18" Type="http://schemas.openxmlformats.org/officeDocument/2006/relationships/image" Target="../media/image7.png"/><Relationship Id="rId3" Type="http://schemas.microsoft.com/office/2007/relationships/media" Target="../media/media6.mp4"/><Relationship Id="rId7" Type="http://schemas.openxmlformats.org/officeDocument/2006/relationships/video" Target="../media/media8.mp4"/><Relationship Id="rId12" Type="http://schemas.openxmlformats.org/officeDocument/2006/relationships/image" Target="../media/image320.png"/><Relationship Id="rId17" Type="http://schemas.openxmlformats.org/officeDocument/2006/relationships/image" Target="../media/image36.svg"/><Relationship Id="rId2" Type="http://schemas.microsoft.com/office/2007/relationships/media" Target="../media/media5.mp4"/><Relationship Id="rId16" Type="http://schemas.openxmlformats.org/officeDocument/2006/relationships/image" Target="../media/image35.png"/><Relationship Id="rId1" Type="http://schemas.openxmlformats.org/officeDocument/2006/relationships/video" Target="NULL" TargetMode="External"/><Relationship Id="rId6" Type="http://schemas.microsoft.com/office/2007/relationships/media" Target="../media/media8.mp4"/><Relationship Id="rId11" Type="http://schemas.openxmlformats.org/officeDocument/2006/relationships/image" Target="../media/image33.png"/><Relationship Id="rId5" Type="http://schemas.openxmlformats.org/officeDocument/2006/relationships/video" Target="../media/media7.mp4"/><Relationship Id="rId15" Type="http://schemas.openxmlformats.org/officeDocument/2006/relationships/image" Target="../media/image6.png"/><Relationship Id="rId10" Type="http://schemas.openxmlformats.org/officeDocument/2006/relationships/image" Target="../media/image27.png"/><Relationship Id="rId19" Type="http://schemas.openxmlformats.org/officeDocument/2006/relationships/image" Target="../media/image37.png"/><Relationship Id="rId4" Type="http://schemas.microsoft.com/office/2007/relationships/media" Target="../media/media7.mp4"/><Relationship Id="rId9" Type="http://schemas.openxmlformats.org/officeDocument/2006/relationships/notesSlide" Target="../notesSlides/notesSlide20.xml"/><Relationship Id="rId1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1.xml"/><Relationship Id="rId7" Type="http://schemas.openxmlformats.org/officeDocument/2006/relationships/image" Target="../media/image6.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notesSlide" Target="../notesSlides/notesSlide22.xml"/><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4.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2.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7.png"/><Relationship Id="rId5" Type="http://schemas.openxmlformats.org/officeDocument/2006/relationships/image" Target="../media/image56.png"/><Relationship Id="rId10" Type="http://schemas.openxmlformats.org/officeDocument/2006/relationships/image" Target="../media/image6.png"/><Relationship Id="rId4" Type="http://schemas.openxmlformats.org/officeDocument/2006/relationships/image" Target="../media/image55.png"/><Relationship Id="rId9"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2.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63.jpe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 Id="rId9"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1.png"/><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6.png"/><Relationship Id="rId5" Type="http://schemas.openxmlformats.org/officeDocument/2006/relationships/image" Target="../media/image74.png"/><Relationship Id="rId10" Type="http://schemas.openxmlformats.org/officeDocument/2006/relationships/image" Target="../media/image5.png"/><Relationship Id="rId4" Type="http://schemas.openxmlformats.org/officeDocument/2006/relationships/image" Target="../media/image47.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4" descr="i&gt;Doedicurus clavicaudatus&lt;/i [IMAGE] | EurekAlert! Science News Releases">
            <a:extLst>
              <a:ext uri="{FF2B5EF4-FFF2-40B4-BE49-F238E27FC236}">
                <a16:creationId xmlns:a16="http://schemas.microsoft.com/office/drawing/2014/main" id="{A3ABE1FE-5344-1CBB-AD56-8247A90ADE84}"/>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t="694" b="694"/>
          <a:stretch>
            <a:fillRect/>
          </a:stretch>
        </p:blipFill>
        <p:spPr bwMode="auto">
          <a:xfrm>
            <a:off x="2042160" y="0"/>
            <a:ext cx="10149840" cy="6429315"/>
          </a:xfrm>
          <a:prstGeom prst="rect">
            <a:avLst/>
          </a:prstGeom>
          <a:noFill/>
          <a:extLst>
            <a:ext uri="{909E8E84-426E-40DD-AFC4-6F175D3DCCD1}">
              <a14:hiddenFill xmlns:a14="http://schemas.microsoft.com/office/drawing/2010/main">
                <a:solidFill>
                  <a:srgbClr val="FFFFFF"/>
                </a:solidFill>
              </a14:hiddenFill>
            </a:ext>
          </a:extLst>
        </p:spPr>
      </p:pic>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5291245" y="1931508"/>
            <a:ext cx="6905509" cy="1980237"/>
          </a:xfrm>
        </p:spPr>
        <p:txBody>
          <a:bodyPr>
            <a:normAutofit/>
          </a:bodyPr>
          <a:lstStyle/>
          <a:p>
            <a:r>
              <a:rPr kumimoji="0" lang="en-US" sz="3600" b="1" i="0" u="none" strike="noStrike" kern="1000" cap="none" spc="-93" normalizeH="0" baseline="0" noProof="0" dirty="0">
                <a:ln>
                  <a:noFill/>
                </a:ln>
                <a:solidFill>
                  <a:srgbClr val="FFFFFF"/>
                </a:solidFill>
                <a:effectLst/>
                <a:uLnTx/>
                <a:uFillTx/>
                <a:latin typeface="Franklin Gothic Demi Cond" panose="020B0706030402020204" pitchFamily="34" charset="0"/>
                <a:ea typeface="Roboto Black" panose="02000000000000000000" pitchFamily="2" charset="0"/>
                <a:cs typeface="Arial" panose="020B0604020202020204" pitchFamily="34" charset="0"/>
              </a:rPr>
              <a:t>Unraveling the potential of a biological hammer through </a:t>
            </a:r>
            <a:r>
              <a:rPr kumimoji="0" lang="en-US" sz="3600" b="1" i="0" u="none" strike="noStrike" kern="1000" cap="none" spc="-93" normalizeH="0" baseline="0" noProof="0" dirty="0" err="1">
                <a:ln>
                  <a:noFill/>
                </a:ln>
                <a:solidFill>
                  <a:srgbClr val="FFFFFF"/>
                </a:solidFill>
                <a:effectLst/>
                <a:uLnTx/>
                <a:uFillTx/>
                <a:latin typeface="Franklin Gothic Demi Cond" panose="020B0706030402020204" pitchFamily="34" charset="0"/>
                <a:ea typeface="Roboto Black" panose="02000000000000000000" pitchFamily="2" charset="0"/>
                <a:cs typeface="Arial" panose="020B0604020202020204" pitchFamily="34" charset="0"/>
              </a:rPr>
              <a:t>biorobotics</a:t>
            </a:r>
            <a:br>
              <a:rPr kumimoji="0" lang="en-US" sz="5867" b="1" i="0" u="none" strike="noStrike" kern="1000" cap="none" spc="-93" normalizeH="0" baseline="0" noProof="0" dirty="0">
                <a:ln>
                  <a:noFill/>
                </a:ln>
                <a:solidFill>
                  <a:srgbClr val="FFFFFF"/>
                </a:solidFill>
                <a:effectLst/>
                <a:uLnTx/>
                <a:uFillTx/>
                <a:latin typeface="Franklin Gothic Demi Cond" panose="020B0706030402020204" pitchFamily="34" charset="0"/>
                <a:ea typeface="Roboto Black" panose="02000000000000000000" pitchFamily="2" charset="0"/>
                <a:cs typeface="Arial" panose="020B0604020202020204" pitchFamily="34" charset="0"/>
              </a:rPr>
            </a:br>
            <a:r>
              <a:rPr kumimoji="0" lang="en-US" sz="2400" b="1" i="0" u="none" strike="noStrike" kern="1000" cap="none" spc="-93" normalizeH="0" baseline="0" noProof="0" dirty="0">
                <a:ln>
                  <a:noFill/>
                </a:ln>
                <a:solidFill>
                  <a:srgbClr val="FFFFFF"/>
                </a:solidFill>
                <a:effectLst/>
                <a:uLnTx/>
                <a:uFillTx/>
                <a:latin typeface="Franklin Gothic Demi Cond" panose="020B0706030402020204" pitchFamily="34" charset="0"/>
                <a:ea typeface="Roboto Black" panose="02000000000000000000" pitchFamily="2" charset="0"/>
                <a:cs typeface="Arial" panose="020B0604020202020204" pitchFamily="34" charset="0"/>
              </a:rPr>
              <a:t>Application on </a:t>
            </a:r>
            <a:r>
              <a:rPr kumimoji="0" lang="en-US" sz="2400" b="1" i="1" u="none" strike="noStrike" kern="1000" cap="none" spc="-93" normalizeH="0" baseline="0" noProof="0" dirty="0" err="1">
                <a:ln>
                  <a:noFill/>
                </a:ln>
                <a:solidFill>
                  <a:srgbClr val="FFFFFF"/>
                </a:solidFill>
                <a:effectLst/>
                <a:uLnTx/>
                <a:uFillTx/>
                <a:latin typeface="Franklin Gothic Demi Cond" panose="020B0706030402020204" pitchFamily="34" charset="0"/>
                <a:ea typeface="Roboto Black" panose="02000000000000000000" pitchFamily="2" charset="0"/>
                <a:cs typeface="Arial" panose="020B0604020202020204" pitchFamily="34" charset="0"/>
              </a:rPr>
              <a:t>Doedicurus</a:t>
            </a:r>
            <a:endParaRPr lang="fr-FR" sz="5867" i="1" dirty="0"/>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6258562" y="3907270"/>
            <a:ext cx="2438400" cy="2091267"/>
          </a:xfrm>
        </p:spPr>
        <p:txBody>
          <a:bodyPr vert="horz" lIns="120000" tIns="45720" rIns="91440" bIns="45720" rtlCol="0" anchor="ctr" anchorCtr="0">
            <a:normAutofit/>
          </a:bodyPr>
          <a:lstStyle/>
          <a:p>
            <a:r>
              <a:rPr lang="fr-FR" sz="1867" dirty="0"/>
              <a:t>Olivier Lonneux</a:t>
            </a:r>
          </a:p>
        </p:txBody>
      </p:sp>
      <p:sp>
        <p:nvSpPr>
          <p:cNvPr id="3" name="Espace réservé du texte 2">
            <a:extLst>
              <a:ext uri="{FF2B5EF4-FFF2-40B4-BE49-F238E27FC236}">
                <a16:creationId xmlns:a16="http://schemas.microsoft.com/office/drawing/2014/main" id="{2AF0A55C-66AB-F046-AA02-AFC919A1C191}"/>
              </a:ext>
            </a:extLst>
          </p:cNvPr>
          <p:cNvSpPr>
            <a:spLocks noGrp="1"/>
          </p:cNvSpPr>
          <p:nvPr>
            <p:ph type="body" sz="quarter" idx="11"/>
          </p:nvPr>
        </p:nvSpPr>
        <p:spPr>
          <a:xfrm>
            <a:off x="10292080" y="6244167"/>
            <a:ext cx="1899920" cy="613833"/>
          </a:xfrm>
        </p:spPr>
        <p:txBody>
          <a:bodyPr/>
          <a:lstStyle/>
          <a:p>
            <a:r>
              <a:rPr lang="fr-FR" b="1" dirty="0"/>
              <a:t>July 14th 2023</a:t>
            </a:r>
          </a:p>
        </p:txBody>
      </p:sp>
      <p:sp>
        <p:nvSpPr>
          <p:cNvPr id="2" name="Text Placeholder 1">
            <a:extLst>
              <a:ext uri="{FF2B5EF4-FFF2-40B4-BE49-F238E27FC236}">
                <a16:creationId xmlns:a16="http://schemas.microsoft.com/office/drawing/2014/main" id="{405F846F-0168-6746-053A-A13F265739D3}"/>
              </a:ext>
            </a:extLst>
          </p:cNvPr>
          <p:cNvSpPr>
            <a:spLocks noGrp="1"/>
          </p:cNvSpPr>
          <p:nvPr>
            <p:ph type="body" sz="quarter" idx="12"/>
          </p:nvPr>
        </p:nvSpPr>
        <p:spPr/>
        <p:txBody>
          <a:bodyPr/>
          <a:lstStyle/>
          <a:p>
            <a:r>
              <a:rPr lang="en-US" dirty="0">
                <a:solidFill>
                  <a:srgbClr val="FF0000"/>
                </a:solidFill>
              </a:rPr>
              <a:t>Master thesis presentation</a:t>
            </a:r>
          </a:p>
        </p:txBody>
      </p:sp>
      <p:pic>
        <p:nvPicPr>
          <p:cNvPr id="27650" name="Picture 2" descr="Impact Hub Zurich | University of Zurich - Impact Hub Zurich">
            <a:extLst>
              <a:ext uri="{FF2B5EF4-FFF2-40B4-BE49-F238E27FC236}">
                <a16:creationId xmlns:a16="http://schemas.microsoft.com/office/drawing/2014/main" id="{5C9D27F3-8CE0-E26D-67B1-1AA65D549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230" y="520232"/>
            <a:ext cx="1495369" cy="896637"/>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Biorob logo ‒ BioRob ‐ EPFL">
            <a:extLst>
              <a:ext uri="{FF2B5EF4-FFF2-40B4-BE49-F238E27FC236}">
                <a16:creationId xmlns:a16="http://schemas.microsoft.com/office/drawing/2014/main" id="{F877F99A-0AD4-6F7D-FD27-ADF57008E9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6519" y="159330"/>
            <a:ext cx="1468801" cy="489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mpa - Swiss Federal Laboratories for Materials Science and Technology">
            <a:extLst>
              <a:ext uri="{FF2B5EF4-FFF2-40B4-BE49-F238E27FC236}">
                <a16:creationId xmlns:a16="http://schemas.microsoft.com/office/drawing/2014/main" id="{1B0F531D-5AB7-2FA1-CD20-482F3AE6F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7434" y="146156"/>
            <a:ext cx="1669086" cy="489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Placeholder 10" descr="A white object on a wood surface&#10;&#10;Description automatically generated">
            <a:extLst>
              <a:ext uri="{FF2B5EF4-FFF2-40B4-BE49-F238E27FC236}">
                <a16:creationId xmlns:a16="http://schemas.microsoft.com/office/drawing/2014/main" id="{2CBE8C9B-E65A-701F-4377-DD1CFAECD69A}"/>
              </a:ext>
            </a:extLst>
          </p:cNvPr>
          <p:cNvPicPr>
            <a:picLocks noGrp="1" noChangeAspect="1"/>
          </p:cNvPicPr>
          <p:nvPr>
            <p:ph type="pic" sz="quarter" idx="10"/>
          </p:nvPr>
        </p:nvPicPr>
        <p:blipFill rotWithShape="1">
          <a:blip r:embed="rId7">
            <a:alphaModFix/>
            <a:extLst>
              <a:ext uri="{28A0092B-C50C-407E-A947-70E740481C1C}">
                <a14:useLocalDpi xmlns:a14="http://schemas.microsoft.com/office/drawing/2010/main" val="0"/>
              </a:ext>
            </a:extLst>
          </a:blip>
          <a:srcRect l="10257" t="29751" r="18144" b="7771"/>
          <a:stretch/>
        </p:blipFill>
        <p:spPr>
          <a:xfrm>
            <a:off x="7777212" y="3312160"/>
            <a:ext cx="4551304" cy="2978655"/>
          </a:xfrm>
          <a:prstGeom prst="rect">
            <a:avLst/>
          </a:prstGeom>
        </p:spPr>
      </p:pic>
      <p:sp>
        <p:nvSpPr>
          <p:cNvPr id="14" name="TextBox 13">
            <a:extLst>
              <a:ext uri="{FF2B5EF4-FFF2-40B4-BE49-F238E27FC236}">
                <a16:creationId xmlns:a16="http://schemas.microsoft.com/office/drawing/2014/main" id="{5D97E723-78F0-4545-A68F-D2E3794DA77A}"/>
              </a:ext>
            </a:extLst>
          </p:cNvPr>
          <p:cNvSpPr txBox="1"/>
          <p:nvPr/>
        </p:nvSpPr>
        <p:spPr>
          <a:xfrm>
            <a:off x="2007244" y="6152316"/>
            <a:ext cx="2151980" cy="276999"/>
          </a:xfrm>
          <a:prstGeom prst="rect">
            <a:avLst/>
          </a:prstGeom>
          <a:noFill/>
        </p:spPr>
        <p:txBody>
          <a:bodyPr wrap="square">
            <a:spAutoFit/>
          </a:bodyPr>
          <a:lstStyle/>
          <a:p>
            <a:r>
              <a:rPr lang="en-US" sz="1200" b="0" i="1" dirty="0">
                <a:solidFill>
                  <a:schemeClr val="tx2">
                    <a:lumMod val="60000"/>
                    <a:lumOff val="40000"/>
                  </a:schemeClr>
                </a:solidFill>
                <a:effectLst/>
                <a:latin typeface="Open Sans" panose="020B0606030504020204" pitchFamily="34" charset="0"/>
              </a:rPr>
              <a:t>Image: Peter Schouten</a:t>
            </a:r>
            <a:endParaRPr lang="en-US" sz="1200" i="1" dirty="0">
              <a:solidFill>
                <a:schemeClr val="tx2">
                  <a:lumMod val="60000"/>
                  <a:lumOff val="40000"/>
                </a:schemeClr>
              </a:solidFill>
            </a:endParaRPr>
          </a:p>
        </p:txBody>
      </p:sp>
    </p:spTree>
    <p:extLst>
      <p:ext uri="{BB962C8B-B14F-4D97-AF65-F5344CB8AC3E}">
        <p14:creationId xmlns:p14="http://schemas.microsoft.com/office/powerpoint/2010/main" val="213017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maraca&#10;&#10;Description automatically generated">
            <a:extLst>
              <a:ext uri="{FF2B5EF4-FFF2-40B4-BE49-F238E27FC236}">
                <a16:creationId xmlns:a16="http://schemas.microsoft.com/office/drawing/2014/main" id="{E880B88D-6DDE-4642-C946-9E3DCC69E90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17944" y="2352115"/>
            <a:ext cx="5111402" cy="2987453"/>
          </a:xfrm>
        </p:spPr>
      </p:pic>
      <p:sp>
        <p:nvSpPr>
          <p:cNvPr id="4" name="Title 3">
            <a:extLst>
              <a:ext uri="{FF2B5EF4-FFF2-40B4-BE49-F238E27FC236}">
                <a16:creationId xmlns:a16="http://schemas.microsoft.com/office/drawing/2014/main" id="{D93B7FD9-6AB0-BE8E-257B-3B4442163B44}"/>
              </a:ext>
            </a:extLst>
          </p:cNvPr>
          <p:cNvSpPr>
            <a:spLocks noGrp="1"/>
          </p:cNvSpPr>
          <p:nvPr>
            <p:ph type="title"/>
          </p:nvPr>
        </p:nvSpPr>
        <p:spPr/>
        <p:txBody>
          <a:bodyPr/>
          <a:lstStyle/>
          <a:p>
            <a:r>
              <a:rPr lang="en-US" dirty="0"/>
              <a:t>Tail modelling</a:t>
            </a:r>
          </a:p>
        </p:txBody>
      </p:sp>
      <p:sp>
        <p:nvSpPr>
          <p:cNvPr id="6" name="Footer Placeholder 5">
            <a:extLst>
              <a:ext uri="{FF2B5EF4-FFF2-40B4-BE49-F238E27FC236}">
                <a16:creationId xmlns:a16="http://schemas.microsoft.com/office/drawing/2014/main" id="{1F179BEA-5D44-1A91-C8E6-E17109130754}"/>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B1EF7CF6-B5F5-00B7-ABA8-C1AE70C491EE}"/>
              </a:ext>
            </a:extLst>
          </p:cNvPr>
          <p:cNvSpPr>
            <a:spLocks noGrp="1"/>
          </p:cNvSpPr>
          <p:nvPr>
            <p:ph type="sldNum" sz="quarter" idx="12"/>
          </p:nvPr>
        </p:nvSpPr>
        <p:spPr/>
        <p:txBody>
          <a:bodyPr/>
          <a:lstStyle/>
          <a:p>
            <a:fld id="{E1E1CD7C-2161-7D43-862E-CE4C333CD873}" type="slidenum">
              <a:rPr lang="fr-FR" smtClean="0"/>
              <a:pPr/>
              <a:t>10</a:t>
            </a:fld>
            <a:endParaRPr lang="fr-FR" dirty="0"/>
          </a:p>
        </p:txBody>
      </p:sp>
      <p:sp>
        <p:nvSpPr>
          <p:cNvPr id="2" name="Content Placeholder 2">
            <a:extLst>
              <a:ext uri="{FF2B5EF4-FFF2-40B4-BE49-F238E27FC236}">
                <a16:creationId xmlns:a16="http://schemas.microsoft.com/office/drawing/2014/main" id="{DED08F6E-47A4-7014-4657-376037D53D27}"/>
              </a:ext>
            </a:extLst>
          </p:cNvPr>
          <p:cNvSpPr>
            <a:spLocks noGrp="1"/>
          </p:cNvSpPr>
          <p:nvPr>
            <p:ph sz="half" idx="2"/>
          </p:nvPr>
        </p:nvSpPr>
        <p:spPr>
          <a:xfrm>
            <a:off x="6310991" y="1669741"/>
            <a:ext cx="5030671" cy="3887779"/>
          </a:xfrm>
        </p:spPr>
        <p:txBody>
          <a:bodyPr>
            <a:normAutofit/>
          </a:bodyPr>
          <a:lstStyle/>
          <a:p>
            <a:r>
              <a:rPr lang="en-US" sz="2000" dirty="0" err="1"/>
              <a:t>Doedicurus</a:t>
            </a:r>
            <a:r>
              <a:rPr lang="en-US" sz="2000" dirty="0"/>
              <a:t> armor was composed of 6 ring </a:t>
            </a:r>
            <a:r>
              <a:rPr lang="en-US" sz="2000" dirty="0" err="1"/>
              <a:t>scutes</a:t>
            </a:r>
            <a:endParaRPr lang="en-US" sz="2000" dirty="0"/>
          </a:p>
          <a:p>
            <a:r>
              <a:rPr lang="en-US" sz="2000" dirty="0"/>
              <a:t>For </a:t>
            </a:r>
            <a:r>
              <a:rPr lang="en-US" sz="2000" i="1" dirty="0" err="1"/>
              <a:t>Panochtus</a:t>
            </a:r>
            <a:r>
              <a:rPr lang="en-US" sz="2000" dirty="0"/>
              <a:t>, another genus of Glyptodont, each ring </a:t>
            </a:r>
            <a:r>
              <a:rPr lang="en-US" sz="2000" dirty="0" err="1"/>
              <a:t>scutes</a:t>
            </a:r>
            <a:r>
              <a:rPr lang="en-US" sz="2000" dirty="0"/>
              <a:t> is connected to a caudal vertebra</a:t>
            </a:r>
          </a:p>
          <a:p>
            <a:r>
              <a:rPr lang="en-US" sz="2000" dirty="0"/>
              <a:t>Assumed to be the same for </a:t>
            </a:r>
            <a:r>
              <a:rPr lang="en-US" sz="2000" i="1" dirty="0" err="1"/>
              <a:t>Doedicurus</a:t>
            </a:r>
            <a:r>
              <a:rPr lang="en-US" sz="2000" dirty="0"/>
              <a:t> </a:t>
            </a:r>
            <a:r>
              <a:rPr lang="en-US" sz="2000" dirty="0">
                <a:sym typeface="Wingdings" panose="05000000000000000000" pitchFamily="2" charset="2"/>
              </a:rPr>
              <a:t> tail modelled as 6 cylinder with a hinge joint between each of them</a:t>
            </a:r>
          </a:p>
          <a:p>
            <a:r>
              <a:rPr lang="en-US" sz="2000" dirty="0">
                <a:sym typeface="Wingdings" panose="05000000000000000000" pitchFamily="2" charset="2"/>
              </a:rPr>
              <a:t>Volume and weights of each segment derived from </a:t>
            </a:r>
            <a:r>
              <a:rPr lang="en-US" sz="2000" dirty="0"/>
              <a:t>previous </a:t>
            </a:r>
            <a:r>
              <a:rPr lang="en-US" sz="2000" dirty="0">
                <a:sym typeface="Wingdings" panose="05000000000000000000" pitchFamily="2" charset="2"/>
              </a:rPr>
              <a:t>estimations (</a:t>
            </a:r>
            <a:r>
              <a:rPr lang="en-US" sz="2000" dirty="0"/>
              <a:t>Alexander R.M. et al., 1999)</a:t>
            </a:r>
          </a:p>
        </p:txBody>
      </p:sp>
      <p:grpSp>
        <p:nvGrpSpPr>
          <p:cNvPr id="12" name="Group 11">
            <a:extLst>
              <a:ext uri="{FF2B5EF4-FFF2-40B4-BE49-F238E27FC236}">
                <a16:creationId xmlns:a16="http://schemas.microsoft.com/office/drawing/2014/main" id="{A952584D-64D6-59E2-19AA-4D8E3F0731B1}"/>
              </a:ext>
            </a:extLst>
          </p:cNvPr>
          <p:cNvGrpSpPr/>
          <p:nvPr/>
        </p:nvGrpSpPr>
        <p:grpSpPr>
          <a:xfrm>
            <a:off x="1431257" y="777024"/>
            <a:ext cx="4895287" cy="2277815"/>
            <a:chOff x="1431257" y="777024"/>
            <a:chExt cx="4895287" cy="2277815"/>
          </a:xfrm>
        </p:grpSpPr>
        <p:pic>
          <p:nvPicPr>
            <p:cNvPr id="13" name="Picture 12" descr="A close-up of a bird">
              <a:extLst>
                <a:ext uri="{FF2B5EF4-FFF2-40B4-BE49-F238E27FC236}">
                  <a16:creationId xmlns:a16="http://schemas.microsoft.com/office/drawing/2014/main" id="{DF229DDC-5222-B401-4FE6-EBFA0DF54E9D}"/>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913" y="777024"/>
              <a:ext cx="3981620" cy="2276550"/>
            </a:xfrm>
            <a:prstGeom prst="rect">
              <a:avLst/>
            </a:prstGeom>
          </p:spPr>
        </p:pic>
        <p:sp>
          <p:nvSpPr>
            <p:cNvPr id="3" name="TextBox 2">
              <a:extLst>
                <a:ext uri="{FF2B5EF4-FFF2-40B4-BE49-F238E27FC236}">
                  <a16:creationId xmlns:a16="http://schemas.microsoft.com/office/drawing/2014/main" id="{2B624D2B-B66E-27C8-4893-37A035B7A052}"/>
                </a:ext>
              </a:extLst>
            </p:cNvPr>
            <p:cNvSpPr txBox="1"/>
            <p:nvPr/>
          </p:nvSpPr>
          <p:spPr>
            <a:xfrm>
              <a:off x="1431257" y="2808618"/>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rgbClr val="413C3A"/>
                  </a:solidFill>
                  <a:latin typeface="Arial"/>
                </a:rPr>
                <a:t>Lateral view of a complete </a:t>
              </a:r>
              <a:r>
                <a:rPr lang="en-US" sz="1000" i="1" dirty="0" err="1">
                  <a:solidFill>
                    <a:srgbClr val="413C3A"/>
                  </a:solidFill>
                  <a:latin typeface="Arial"/>
                </a:rPr>
                <a:t>armour</a:t>
              </a:r>
              <a:r>
                <a:rPr lang="en-US" sz="1000" i="1" dirty="0">
                  <a:solidFill>
                    <a:srgbClr val="413C3A"/>
                  </a:solidFill>
                  <a:latin typeface="Arial"/>
                </a:rPr>
                <a:t> of </a:t>
              </a:r>
              <a:r>
                <a:rPr lang="en-US" sz="1000" i="1" dirty="0" err="1">
                  <a:solidFill>
                    <a:srgbClr val="413C3A"/>
                  </a:solidFill>
                  <a:latin typeface="Arial"/>
                </a:rPr>
                <a:t>Doedicurus</a:t>
              </a:r>
              <a:r>
                <a:rPr lang="en-US" sz="1000" i="1" dirty="0">
                  <a:solidFill>
                    <a:srgbClr val="413C3A"/>
                  </a:solidFill>
                  <a:latin typeface="Arial"/>
                </a:rPr>
                <a:t>, </a:t>
              </a:r>
              <a:r>
                <a:rPr lang="en-US" sz="1000" i="1" dirty="0"/>
                <a:t>Richard A. </a:t>
              </a:r>
              <a:r>
                <a:rPr lang="en-US" sz="1000" i="1" dirty="0" err="1"/>
                <a:t>Fariña</a:t>
              </a:r>
              <a:r>
                <a:rPr lang="en-US" sz="1000" i="1" dirty="0"/>
                <a:t> (2002) D</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grpSp>
      <p:grpSp>
        <p:nvGrpSpPr>
          <p:cNvPr id="10" name="Group 9">
            <a:extLst>
              <a:ext uri="{FF2B5EF4-FFF2-40B4-BE49-F238E27FC236}">
                <a16:creationId xmlns:a16="http://schemas.microsoft.com/office/drawing/2014/main" id="{57B993F4-64D2-6D55-F8A1-31F75564D968}"/>
              </a:ext>
            </a:extLst>
          </p:cNvPr>
          <p:cNvGrpSpPr/>
          <p:nvPr/>
        </p:nvGrpSpPr>
        <p:grpSpPr>
          <a:xfrm>
            <a:off x="1095550" y="3088298"/>
            <a:ext cx="5111402" cy="3748553"/>
            <a:chOff x="1095550" y="3088298"/>
            <a:chExt cx="5111402" cy="3748553"/>
          </a:xfrm>
        </p:grpSpPr>
        <p:pic>
          <p:nvPicPr>
            <p:cNvPr id="11" name="Picture 10" descr="A picture containing sketch, skull, drawing, fossil&#10;&#10;Description automatically generated">
              <a:extLst>
                <a:ext uri="{FF2B5EF4-FFF2-40B4-BE49-F238E27FC236}">
                  <a16:creationId xmlns:a16="http://schemas.microsoft.com/office/drawing/2014/main" id="{86E8623B-32B7-04A5-66FB-AC5F20DE5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589" y="3088298"/>
              <a:ext cx="4379383" cy="3336868"/>
            </a:xfrm>
            <a:prstGeom prst="rect">
              <a:avLst/>
            </a:prstGeom>
          </p:spPr>
        </p:pic>
        <p:sp>
          <p:nvSpPr>
            <p:cNvPr id="8" name="TextBox 7">
              <a:extLst>
                <a:ext uri="{FF2B5EF4-FFF2-40B4-BE49-F238E27FC236}">
                  <a16:creationId xmlns:a16="http://schemas.microsoft.com/office/drawing/2014/main" id="{B0CCB29D-B84D-96BF-CD73-CFF4F3EA1407}"/>
                </a:ext>
              </a:extLst>
            </p:cNvPr>
            <p:cNvSpPr txBox="1"/>
            <p:nvPr/>
          </p:nvSpPr>
          <p:spPr>
            <a:xfrm>
              <a:off x="1095550" y="6436741"/>
              <a:ext cx="51114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t>Lateral view of the carapace and the skeleton of </a:t>
              </a:r>
              <a:r>
                <a:rPr lang="en-US" sz="1000" i="1" dirty="0" err="1"/>
                <a:t>Panochtus</a:t>
              </a:r>
              <a:r>
                <a:rPr lang="en-US" sz="1000" i="1" dirty="0"/>
                <a:t>, modified from </a:t>
              </a:r>
              <a:r>
                <a:rPr lang="en-US" sz="1000" i="1" dirty="0" err="1"/>
                <a:t>Lydekker</a:t>
              </a:r>
              <a:r>
                <a:rPr lang="en-US" sz="1000" i="1" dirty="0"/>
                <a:t> by Zamorano M. et al. (2012)</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grpSp>
      <p:pic>
        <p:nvPicPr>
          <p:cNvPr id="15" name="Picture 14" descr="Impact Hub Zurich | University of Zurich - Impact Hub Zurich">
            <a:extLst>
              <a:ext uri="{FF2B5EF4-FFF2-40B4-BE49-F238E27FC236}">
                <a16:creationId xmlns:a16="http://schemas.microsoft.com/office/drawing/2014/main" id="{FC63425B-56D4-D6DC-BDCD-4E6C40A10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iorob logo ‒ BioRob ‐ EPFL">
            <a:extLst>
              <a:ext uri="{FF2B5EF4-FFF2-40B4-BE49-F238E27FC236}">
                <a16:creationId xmlns:a16="http://schemas.microsoft.com/office/drawing/2014/main" id="{977F83A0-13FF-989B-A5D6-BE98D9CBF7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8" name="Date Placeholder 3">
            <a:extLst>
              <a:ext uri="{FF2B5EF4-FFF2-40B4-BE49-F238E27FC236}">
                <a16:creationId xmlns:a16="http://schemas.microsoft.com/office/drawing/2014/main" id="{1EB39654-E8D5-6A0B-99F2-25DEA02A0CFE}"/>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9" name="Picture 2" descr="Empa - Swiss Federal Laboratories for Materials Science and Technology">
            <a:extLst>
              <a:ext uri="{FF2B5EF4-FFF2-40B4-BE49-F238E27FC236}">
                <a16:creationId xmlns:a16="http://schemas.microsoft.com/office/drawing/2014/main" id="{013713B2-0F3C-739B-0A1A-47D81EB76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21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7AC6D-3825-2A21-55E9-DF4AE4B965AA}"/>
              </a:ext>
            </a:extLst>
          </p:cNvPr>
          <p:cNvSpPr>
            <a:spLocks noGrp="1"/>
          </p:cNvSpPr>
          <p:nvPr>
            <p:ph sz="half" idx="2"/>
          </p:nvPr>
        </p:nvSpPr>
        <p:spPr>
          <a:xfrm>
            <a:off x="6295853" y="1557105"/>
            <a:ext cx="5212464" cy="4224017"/>
          </a:xfrm>
        </p:spPr>
        <p:txBody>
          <a:bodyPr/>
          <a:lstStyle/>
          <a:p>
            <a:r>
              <a:rPr lang="en-US" dirty="0"/>
              <a:t>Tail muscles under the ring </a:t>
            </a:r>
            <a:r>
              <a:rPr lang="en-US" dirty="0" err="1"/>
              <a:t>scutes</a:t>
            </a:r>
            <a:r>
              <a:rPr lang="en-US" dirty="0"/>
              <a:t> can be represented with a truncated cone (Alexander R.M. et al., 1999)</a:t>
            </a:r>
          </a:p>
          <a:p>
            <a:r>
              <a:rPr lang="en-US" dirty="0"/>
              <a:t>Parallelepiped representing an extension of the tail muscles (ibid.)</a:t>
            </a:r>
          </a:p>
          <a:p>
            <a:r>
              <a:rPr lang="en-US" dirty="0"/>
              <a:t>0.105 m</a:t>
            </a:r>
            <a:r>
              <a:rPr lang="en-US" baseline="30000" dirty="0"/>
              <a:t>3</a:t>
            </a:r>
            <a:r>
              <a:rPr lang="en-US" dirty="0"/>
              <a:t>, 108 kg of muscles powering the tail</a:t>
            </a:r>
          </a:p>
          <a:p>
            <a:endParaRPr lang="en-US" dirty="0"/>
          </a:p>
        </p:txBody>
      </p:sp>
      <p:sp>
        <p:nvSpPr>
          <p:cNvPr id="6" name="Footer Placeholder 5">
            <a:extLst>
              <a:ext uri="{FF2B5EF4-FFF2-40B4-BE49-F238E27FC236}">
                <a16:creationId xmlns:a16="http://schemas.microsoft.com/office/drawing/2014/main" id="{8631A75F-015C-6510-A20A-581376DFC540}"/>
              </a:ext>
            </a:extLst>
          </p:cNvPr>
          <p:cNvSpPr>
            <a:spLocks noGrp="1"/>
          </p:cNvSpPr>
          <p:nvPr>
            <p:ph type="ftr" sz="quarter" idx="11"/>
          </p:nvPr>
        </p:nvSpPr>
        <p:spPr>
          <a:xfrm rot="16200000">
            <a:off x="9457505" y="2498752"/>
            <a:ext cx="4724347" cy="683683"/>
          </a:xfrm>
        </p:spPr>
        <p:txBody>
          <a:bodyPr/>
          <a:lstStyle/>
          <a:p>
            <a:r>
              <a:rPr lang="fr-FR" dirty="0"/>
              <a:t>Olivier Lonneux</a:t>
            </a:r>
          </a:p>
        </p:txBody>
      </p:sp>
      <p:sp>
        <p:nvSpPr>
          <p:cNvPr id="7" name="Slide Number Placeholder 6">
            <a:extLst>
              <a:ext uri="{FF2B5EF4-FFF2-40B4-BE49-F238E27FC236}">
                <a16:creationId xmlns:a16="http://schemas.microsoft.com/office/drawing/2014/main" id="{242F5CFB-815E-861C-C3AC-879AA4E62754}"/>
              </a:ext>
            </a:extLst>
          </p:cNvPr>
          <p:cNvSpPr>
            <a:spLocks noGrp="1"/>
          </p:cNvSpPr>
          <p:nvPr>
            <p:ph type="sldNum" sz="quarter" idx="12"/>
          </p:nvPr>
        </p:nvSpPr>
        <p:spPr/>
        <p:txBody>
          <a:bodyPr/>
          <a:lstStyle/>
          <a:p>
            <a:fld id="{E1E1CD7C-2161-7D43-862E-CE4C333CD873}" type="slidenum">
              <a:rPr lang="fr-FR" smtClean="0"/>
              <a:pPr/>
              <a:t>11</a:t>
            </a:fld>
            <a:endParaRPr lang="fr-FR" dirty="0"/>
          </a:p>
        </p:txBody>
      </p:sp>
      <p:pic>
        <p:nvPicPr>
          <p:cNvPr id="8" name="Content Placeholder 11" descr="A picture containing drawing, sketch, clipart, line art&#10;&#10;Description automatically generated">
            <a:extLst>
              <a:ext uri="{FF2B5EF4-FFF2-40B4-BE49-F238E27FC236}">
                <a16:creationId xmlns:a16="http://schemas.microsoft.com/office/drawing/2014/main" id="{5C5F77E7-8647-1C70-26B4-ED5BFFA3FE7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91803" y="1598793"/>
            <a:ext cx="5262712" cy="4224018"/>
          </a:xfrm>
        </p:spPr>
      </p:pic>
      <p:sp>
        <p:nvSpPr>
          <p:cNvPr id="9" name="Title 2">
            <a:extLst>
              <a:ext uri="{FF2B5EF4-FFF2-40B4-BE49-F238E27FC236}">
                <a16:creationId xmlns:a16="http://schemas.microsoft.com/office/drawing/2014/main" id="{302109BD-B33D-D2EE-08ED-F0228FB6820D}"/>
              </a:ext>
            </a:extLst>
          </p:cNvPr>
          <p:cNvSpPr>
            <a:spLocks noGrp="1"/>
          </p:cNvSpPr>
          <p:nvPr>
            <p:ph type="title"/>
          </p:nvPr>
        </p:nvSpPr>
        <p:spPr>
          <a:xfrm>
            <a:off x="1206500" y="239713"/>
            <a:ext cx="4889500" cy="1430337"/>
          </a:xfrm>
        </p:spPr>
        <p:txBody>
          <a:bodyPr/>
          <a:lstStyle/>
          <a:p>
            <a:r>
              <a:rPr lang="en-US" dirty="0"/>
              <a:t>Muscles model</a:t>
            </a:r>
          </a:p>
        </p:txBody>
      </p:sp>
      <p:sp>
        <p:nvSpPr>
          <p:cNvPr id="10" name="TextBox 9">
            <a:extLst>
              <a:ext uri="{FF2B5EF4-FFF2-40B4-BE49-F238E27FC236}">
                <a16:creationId xmlns:a16="http://schemas.microsoft.com/office/drawing/2014/main" id="{15F8AF71-6EE9-3314-CE52-F69F8B384653}"/>
              </a:ext>
            </a:extLst>
          </p:cNvPr>
          <p:cNvSpPr txBox="1"/>
          <p:nvPr/>
        </p:nvSpPr>
        <p:spPr>
          <a:xfrm>
            <a:off x="1095549" y="5781122"/>
            <a:ext cx="511140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Muscles </a:t>
            </a:r>
            <a:r>
              <a:rPr lang="en-US" sz="1000" i="1" dirty="0">
                <a:solidFill>
                  <a:srgbClr val="413C3A"/>
                </a:solidFill>
                <a:latin typeface="Arial"/>
              </a:rPr>
              <a:t>model</a:t>
            </a:r>
            <a:r>
              <a:rPr kumimoji="0" lang="en-US" sz="1000" b="0" i="1" u="none" strike="noStrike" kern="1200" cap="none" spc="0" normalizeH="0" baseline="0" noProof="0" dirty="0">
                <a:ln>
                  <a:noFill/>
                </a:ln>
                <a:solidFill>
                  <a:srgbClr val="413C3A"/>
                </a:solidFill>
                <a:effectLst/>
                <a:uLnTx/>
                <a:uFillTx/>
                <a:latin typeface="Arial"/>
                <a:ea typeface="+mn-ea"/>
                <a:cs typeface="+mn-cs"/>
              </a:rPr>
              <a:t> (Alexander </a:t>
            </a:r>
            <a:r>
              <a:rPr lang="en-US" sz="1000" i="1" dirty="0">
                <a:solidFill>
                  <a:srgbClr val="413C3A"/>
                </a:solidFill>
                <a:latin typeface="Arial"/>
              </a:rPr>
              <a:t>et al., 1999)</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pic>
        <p:nvPicPr>
          <p:cNvPr id="11" name="Picture 10" descr="Impact Hub Zurich | University of Zurich - Impact Hub Zurich">
            <a:extLst>
              <a:ext uri="{FF2B5EF4-FFF2-40B4-BE49-F238E27FC236}">
                <a16:creationId xmlns:a16="http://schemas.microsoft.com/office/drawing/2014/main" id="{EC4F1181-01B4-FED4-976E-0B1109D9A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orob logo ‒ BioRob ‐ EPFL">
            <a:extLst>
              <a:ext uri="{FF2B5EF4-FFF2-40B4-BE49-F238E27FC236}">
                <a16:creationId xmlns:a16="http://schemas.microsoft.com/office/drawing/2014/main" id="{C41EFA00-6206-7D83-BD21-53493C4822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3" name="Date Placeholder 3">
            <a:extLst>
              <a:ext uri="{FF2B5EF4-FFF2-40B4-BE49-F238E27FC236}">
                <a16:creationId xmlns:a16="http://schemas.microsoft.com/office/drawing/2014/main" id="{4EA88322-0B04-3B9C-8749-7A250BAE2452}"/>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4" name="Picture 2" descr="Empa - Swiss Federal Laboratories for Materials Science and Technology">
            <a:extLst>
              <a:ext uri="{FF2B5EF4-FFF2-40B4-BE49-F238E27FC236}">
                <a16:creationId xmlns:a16="http://schemas.microsoft.com/office/drawing/2014/main" id="{EF46D580-6A5A-5234-8DC4-0F67B8815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0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7AC6D-3825-2A21-55E9-DF4AE4B965AA}"/>
              </a:ext>
            </a:extLst>
          </p:cNvPr>
          <p:cNvSpPr>
            <a:spLocks noGrp="1"/>
          </p:cNvSpPr>
          <p:nvPr>
            <p:ph sz="half" idx="2"/>
          </p:nvPr>
        </p:nvSpPr>
        <p:spPr>
          <a:xfrm>
            <a:off x="1215600" y="954881"/>
            <a:ext cx="10167197" cy="4224017"/>
          </a:xfrm>
        </p:spPr>
        <p:txBody>
          <a:bodyPr>
            <a:normAutofit/>
          </a:bodyPr>
          <a:lstStyle/>
          <a:p>
            <a:r>
              <a:rPr lang="en-US" dirty="0"/>
              <a:t>Contraction force in each segment computed by multiplying half the muscles cross-sectional area by 20 N/cm</a:t>
            </a:r>
            <a:r>
              <a:rPr lang="en-US" baseline="30000" dirty="0"/>
              <a:t>2 </a:t>
            </a:r>
            <a:r>
              <a:rPr lang="en-US" dirty="0"/>
              <a:t>(specific tension for concentric contraction, (</a:t>
            </a:r>
            <a:r>
              <a:rPr lang="en-US" i="1" dirty="0"/>
              <a:t>V.M. </a:t>
            </a:r>
            <a:r>
              <a:rPr lang="en-US" i="1" dirty="0" err="1"/>
              <a:t>Arbour</a:t>
            </a:r>
            <a:r>
              <a:rPr lang="en-US" i="1" dirty="0"/>
              <a:t>, 2009))</a:t>
            </a:r>
          </a:p>
          <a:p>
            <a:r>
              <a:rPr lang="en-US" dirty="0"/>
              <a:t>Torques rotating each segment computed by multiplying half the length of the muscles by the contraction force </a:t>
            </a:r>
          </a:p>
        </p:txBody>
      </p:sp>
      <p:sp>
        <p:nvSpPr>
          <p:cNvPr id="6" name="Footer Placeholder 5">
            <a:extLst>
              <a:ext uri="{FF2B5EF4-FFF2-40B4-BE49-F238E27FC236}">
                <a16:creationId xmlns:a16="http://schemas.microsoft.com/office/drawing/2014/main" id="{8631A75F-015C-6510-A20A-581376DFC540}"/>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242F5CFB-815E-861C-C3AC-879AA4E62754}"/>
              </a:ext>
            </a:extLst>
          </p:cNvPr>
          <p:cNvSpPr>
            <a:spLocks noGrp="1"/>
          </p:cNvSpPr>
          <p:nvPr>
            <p:ph type="sldNum" sz="quarter" idx="12"/>
          </p:nvPr>
        </p:nvSpPr>
        <p:spPr/>
        <p:txBody>
          <a:bodyPr/>
          <a:lstStyle/>
          <a:p>
            <a:fld id="{E1E1CD7C-2161-7D43-862E-CE4C333CD873}" type="slidenum">
              <a:rPr lang="fr-FR" smtClean="0"/>
              <a:pPr/>
              <a:t>12</a:t>
            </a:fld>
            <a:endParaRPr lang="fr-FR" dirty="0"/>
          </a:p>
        </p:txBody>
      </p:sp>
      <p:sp>
        <p:nvSpPr>
          <p:cNvPr id="9" name="Title 2">
            <a:extLst>
              <a:ext uri="{FF2B5EF4-FFF2-40B4-BE49-F238E27FC236}">
                <a16:creationId xmlns:a16="http://schemas.microsoft.com/office/drawing/2014/main" id="{302109BD-B33D-D2EE-08ED-F0228FB6820D}"/>
              </a:ext>
            </a:extLst>
          </p:cNvPr>
          <p:cNvSpPr>
            <a:spLocks noGrp="1"/>
          </p:cNvSpPr>
          <p:nvPr>
            <p:ph type="title"/>
          </p:nvPr>
        </p:nvSpPr>
        <p:spPr>
          <a:xfrm>
            <a:off x="1206500" y="239713"/>
            <a:ext cx="4889500" cy="715168"/>
          </a:xfrm>
        </p:spPr>
        <p:txBody>
          <a:bodyPr>
            <a:normAutofit/>
          </a:bodyPr>
          <a:lstStyle/>
          <a:p>
            <a:r>
              <a:rPr lang="en-US" dirty="0"/>
              <a:t>Forces and torques</a:t>
            </a:r>
          </a:p>
        </p:txBody>
      </p:sp>
      <p:graphicFrame>
        <p:nvGraphicFramePr>
          <p:cNvPr id="10" name="Content Placeholder 9">
            <a:extLst>
              <a:ext uri="{FF2B5EF4-FFF2-40B4-BE49-F238E27FC236}">
                <a16:creationId xmlns:a16="http://schemas.microsoft.com/office/drawing/2014/main" id="{22BA8053-F597-57D2-CE06-FC7D4716717F}"/>
              </a:ext>
            </a:extLst>
          </p:cNvPr>
          <p:cNvGraphicFramePr>
            <a:graphicFrameLocks noGrp="1"/>
          </p:cNvGraphicFramePr>
          <p:nvPr>
            <p:ph sz="half" idx="1"/>
            <p:extLst>
              <p:ext uri="{D42A27DB-BD31-4B8C-83A1-F6EECF244321}">
                <p14:modId xmlns:p14="http://schemas.microsoft.com/office/powerpoint/2010/main" val="741829516"/>
              </p:ext>
            </p:extLst>
          </p:nvPr>
        </p:nvGraphicFramePr>
        <p:xfrm>
          <a:off x="2508251" y="3023473"/>
          <a:ext cx="7175498" cy="3290496"/>
        </p:xfrm>
        <a:graphic>
          <a:graphicData uri="http://schemas.openxmlformats.org/drawingml/2006/table">
            <a:tbl>
              <a:tblPr>
                <a:tableStyleId>{69CF1AB2-1976-4502-BF36-3FF5EA218861}</a:tableStyleId>
              </a:tblPr>
              <a:tblGrid>
                <a:gridCol w="1416703">
                  <a:extLst>
                    <a:ext uri="{9D8B030D-6E8A-4147-A177-3AD203B41FA5}">
                      <a16:colId xmlns:a16="http://schemas.microsoft.com/office/drawing/2014/main" val="3783269630"/>
                    </a:ext>
                  </a:extLst>
                </a:gridCol>
                <a:gridCol w="1416703">
                  <a:extLst>
                    <a:ext uri="{9D8B030D-6E8A-4147-A177-3AD203B41FA5}">
                      <a16:colId xmlns:a16="http://schemas.microsoft.com/office/drawing/2014/main" val="2466757329"/>
                    </a:ext>
                  </a:extLst>
                </a:gridCol>
                <a:gridCol w="1416703">
                  <a:extLst>
                    <a:ext uri="{9D8B030D-6E8A-4147-A177-3AD203B41FA5}">
                      <a16:colId xmlns:a16="http://schemas.microsoft.com/office/drawing/2014/main" val="1959667288"/>
                    </a:ext>
                  </a:extLst>
                </a:gridCol>
                <a:gridCol w="1416703">
                  <a:extLst>
                    <a:ext uri="{9D8B030D-6E8A-4147-A177-3AD203B41FA5}">
                      <a16:colId xmlns:a16="http://schemas.microsoft.com/office/drawing/2014/main" val="2786683338"/>
                    </a:ext>
                  </a:extLst>
                </a:gridCol>
                <a:gridCol w="1508686">
                  <a:extLst>
                    <a:ext uri="{9D8B030D-6E8A-4147-A177-3AD203B41FA5}">
                      <a16:colId xmlns:a16="http://schemas.microsoft.com/office/drawing/2014/main" val="1494771326"/>
                    </a:ext>
                  </a:extLst>
                </a:gridCol>
              </a:tblGrid>
              <a:tr h="933512">
                <a:tc>
                  <a:txBody>
                    <a:bodyPr/>
                    <a:lstStyle/>
                    <a:p>
                      <a:pPr algn="ctr" fontAlgn="b"/>
                      <a:r>
                        <a:rPr lang="en-US" sz="1400" b="1" u="none" strike="noStrike" dirty="0">
                          <a:effectLst/>
                          <a:latin typeface="+mn-lt"/>
                        </a:rPr>
                        <a:t>Segment</a:t>
                      </a:r>
                      <a:endParaRPr lang="en-US" sz="1400" b="1" i="0" u="none" strike="noStrike" dirty="0">
                        <a:solidFill>
                          <a:srgbClr val="000000"/>
                        </a:solidFill>
                        <a:effectLst/>
                        <a:latin typeface="+mn-lt"/>
                      </a:endParaRPr>
                    </a:p>
                  </a:txBody>
                  <a:tcPr marL="5470" marR="5470" marT="5470" marB="0" anchor="ctr">
                    <a:solidFill>
                      <a:schemeClr val="accent1">
                        <a:lumMod val="20000"/>
                        <a:lumOff val="80000"/>
                      </a:schemeClr>
                    </a:solidFill>
                  </a:tcPr>
                </a:tc>
                <a:tc>
                  <a:txBody>
                    <a:bodyPr/>
                    <a:lstStyle/>
                    <a:p>
                      <a:pPr algn="ctr" fontAlgn="b"/>
                      <a:r>
                        <a:rPr lang="en-US" sz="1400" b="1" u="none" strike="noStrike" dirty="0">
                          <a:effectLst/>
                          <a:latin typeface="+mn-lt"/>
                        </a:rPr>
                        <a:t>Cross sectional area of muscle </a:t>
                      </a:r>
                      <a:r>
                        <a:rPr lang="en-US" sz="1400" b="1" i="0" u="none" strike="noStrike" dirty="0">
                          <a:effectLst/>
                          <a:latin typeface="+mn-lt"/>
                        </a:rPr>
                        <a:t>[cm</a:t>
                      </a:r>
                      <a:r>
                        <a:rPr lang="en-US" sz="1400" b="1" i="0" u="none" strike="noStrike" baseline="30000" dirty="0">
                          <a:effectLst/>
                          <a:latin typeface="+mn-lt"/>
                        </a:rPr>
                        <a:t>2</a:t>
                      </a:r>
                      <a:r>
                        <a:rPr lang="en-US" sz="1400" b="1" i="0" u="none" strike="noStrike" dirty="0">
                          <a:effectLst/>
                          <a:latin typeface="+mn-lt"/>
                        </a:rPr>
                        <a:t>]</a:t>
                      </a:r>
                      <a:endParaRPr lang="en-US" sz="1400" b="1" i="0" u="none" strike="noStrike" dirty="0">
                        <a:solidFill>
                          <a:srgbClr val="000000"/>
                        </a:solidFill>
                        <a:effectLst/>
                        <a:latin typeface="+mn-lt"/>
                      </a:endParaRPr>
                    </a:p>
                  </a:txBody>
                  <a:tcPr marL="5470" marR="5470" marT="5470" marB="0" anchor="ctr">
                    <a:solidFill>
                      <a:schemeClr val="accent1">
                        <a:lumMod val="20000"/>
                        <a:lumOff val="80000"/>
                      </a:schemeClr>
                    </a:solidFill>
                  </a:tcPr>
                </a:tc>
                <a:tc>
                  <a:txBody>
                    <a:bodyPr/>
                    <a:lstStyle/>
                    <a:p>
                      <a:pPr algn="ctr" fontAlgn="b"/>
                      <a:r>
                        <a:rPr lang="en-US" sz="1400" b="1" u="none" strike="noStrike" dirty="0">
                          <a:effectLst/>
                          <a:latin typeface="+mn-lt"/>
                        </a:rPr>
                        <a:t>Force [</a:t>
                      </a:r>
                      <a:r>
                        <a:rPr lang="en-US" sz="1400" b="1" u="none" strike="noStrike" dirty="0" err="1">
                          <a:effectLst/>
                          <a:latin typeface="+mn-lt"/>
                        </a:rPr>
                        <a:t>kN</a:t>
                      </a:r>
                      <a:r>
                        <a:rPr lang="en-US" sz="1400" b="1" u="none" strike="noStrike" dirty="0">
                          <a:effectLst/>
                          <a:latin typeface="+mn-lt"/>
                        </a:rPr>
                        <a:t>]</a:t>
                      </a:r>
                    </a:p>
                  </a:txBody>
                  <a:tcPr marL="5470" marR="5470" marT="5470" marB="0" anchor="ctr">
                    <a:solidFill>
                      <a:schemeClr val="accent1">
                        <a:lumMod val="20000"/>
                        <a:lumOff val="80000"/>
                      </a:schemeClr>
                    </a:solidFill>
                  </a:tcPr>
                </a:tc>
                <a:tc>
                  <a:txBody>
                    <a:bodyPr/>
                    <a:lstStyle/>
                    <a:p>
                      <a:pPr algn="ctr" fontAlgn="b"/>
                      <a:r>
                        <a:rPr lang="en-US" sz="1400" b="1" u="none" strike="noStrike" dirty="0">
                          <a:effectLst/>
                          <a:latin typeface="+mn-lt"/>
                        </a:rPr>
                        <a:t>Muscle width [cm]</a:t>
                      </a:r>
                      <a:endParaRPr lang="en-US" sz="1400" b="1" i="0" u="none" strike="noStrike" dirty="0">
                        <a:solidFill>
                          <a:srgbClr val="000000"/>
                        </a:solidFill>
                        <a:effectLst/>
                        <a:latin typeface="+mn-lt"/>
                      </a:endParaRPr>
                    </a:p>
                  </a:txBody>
                  <a:tcPr marL="5470" marR="5470" marT="5470" marB="0" anchor="ctr">
                    <a:solidFill>
                      <a:schemeClr val="accent1">
                        <a:lumMod val="20000"/>
                        <a:lumOff val="80000"/>
                      </a:schemeClr>
                    </a:solidFill>
                  </a:tcPr>
                </a:tc>
                <a:tc>
                  <a:txBody>
                    <a:bodyPr/>
                    <a:lstStyle/>
                    <a:p>
                      <a:pPr algn="ctr" fontAlgn="b"/>
                      <a:r>
                        <a:rPr lang="en-US" sz="1400" b="1" u="none" strike="noStrike" dirty="0">
                          <a:effectLst/>
                          <a:latin typeface="+mn-lt"/>
                        </a:rPr>
                        <a:t>Torque at base of link [Nm]</a:t>
                      </a:r>
                      <a:endParaRPr lang="en-US" sz="1400" b="1" i="0" u="none" strike="noStrike" dirty="0">
                        <a:solidFill>
                          <a:srgbClr val="000000"/>
                        </a:solidFill>
                        <a:effectLst/>
                        <a:latin typeface="+mn-lt"/>
                      </a:endParaRPr>
                    </a:p>
                  </a:txBody>
                  <a:tcPr marL="5470" marR="5470" marT="5470" marB="0" anchor="ctr">
                    <a:solidFill>
                      <a:schemeClr val="accent1">
                        <a:lumMod val="20000"/>
                        <a:lumOff val="80000"/>
                      </a:schemeClr>
                    </a:solidFill>
                  </a:tcPr>
                </a:tc>
                <a:extLst>
                  <a:ext uri="{0D108BD9-81ED-4DB2-BD59-A6C34878D82A}">
                    <a16:rowId xmlns:a16="http://schemas.microsoft.com/office/drawing/2014/main" val="3692567235"/>
                  </a:ext>
                </a:extLst>
              </a:tr>
              <a:tr h="336712">
                <a:tc>
                  <a:txBody>
                    <a:bodyPr/>
                    <a:lstStyle/>
                    <a:p>
                      <a:pPr algn="ctr" fontAlgn="b"/>
                      <a:r>
                        <a:rPr lang="en-US" sz="1400" b="1" u="none" strike="noStrike" dirty="0">
                          <a:effectLst/>
                          <a:latin typeface="+mn-lt"/>
                        </a:rPr>
                        <a:t>1</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810</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8.10</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40</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1620</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3092521074"/>
                  </a:ext>
                </a:extLst>
              </a:tr>
              <a:tr h="336712">
                <a:tc>
                  <a:txBody>
                    <a:bodyPr/>
                    <a:lstStyle/>
                    <a:p>
                      <a:pPr algn="ctr" fontAlgn="b"/>
                      <a:r>
                        <a:rPr lang="en-US" sz="1400" b="1" u="none" strike="noStrike" dirty="0">
                          <a:effectLst/>
                          <a:latin typeface="+mn-lt"/>
                        </a:rPr>
                        <a:t>2</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2190</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21.90</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1205</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2734373065"/>
                  </a:ext>
                </a:extLst>
              </a:tr>
              <a:tr h="336712">
                <a:tc>
                  <a:txBody>
                    <a:bodyPr/>
                    <a:lstStyle/>
                    <a:p>
                      <a:pPr algn="ctr" fontAlgn="b"/>
                      <a:r>
                        <a:rPr lang="en-US" sz="1400" b="1" u="none" strike="noStrike">
                          <a:effectLst/>
                          <a:latin typeface="+mn-lt"/>
                        </a:rPr>
                        <a:t>3</a:t>
                      </a:r>
                      <a:endParaRPr lang="en-US" sz="1400" b="1" i="0" u="none" strike="noStrike">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1521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11.21</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836</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835593933"/>
                  </a:ext>
                </a:extLst>
              </a:tr>
              <a:tr h="336712">
                <a:tc>
                  <a:txBody>
                    <a:bodyPr/>
                    <a:lstStyle/>
                    <a:p>
                      <a:pPr algn="ctr" fontAlgn="b"/>
                      <a:r>
                        <a:rPr lang="en-US" sz="1400" b="1" u="none" strike="noStrike" dirty="0">
                          <a:effectLst/>
                          <a:latin typeface="+mn-lt"/>
                        </a:rPr>
                        <a:t>4</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a:effectLst/>
                          <a:latin typeface="+mn-lt"/>
                        </a:rPr>
                        <a:t>1056</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10.56</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581</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3824555057"/>
                  </a:ext>
                </a:extLst>
              </a:tr>
              <a:tr h="336712">
                <a:tc>
                  <a:txBody>
                    <a:bodyPr/>
                    <a:lstStyle/>
                    <a:p>
                      <a:pPr algn="ctr" fontAlgn="b"/>
                      <a:r>
                        <a:rPr lang="en-US" sz="1400" b="1" u="none" strike="noStrike">
                          <a:effectLst/>
                          <a:latin typeface="+mn-lt"/>
                        </a:rPr>
                        <a:t>5</a:t>
                      </a:r>
                      <a:endParaRPr lang="en-US" sz="1400" b="1" i="0" u="none" strike="noStrike">
                        <a:solidFill>
                          <a:srgbClr val="000000"/>
                        </a:solidFill>
                        <a:effectLst/>
                        <a:latin typeface="+mn-lt"/>
                      </a:endParaRPr>
                    </a:p>
                  </a:txBody>
                  <a:tcPr marL="5470" marR="5470" marT="5470" marB="0" anchor="ctr"/>
                </a:tc>
                <a:tc>
                  <a:txBody>
                    <a:bodyPr/>
                    <a:lstStyle/>
                    <a:p>
                      <a:pPr algn="ctr" fontAlgn="b"/>
                      <a:r>
                        <a:rPr lang="en-US" sz="1400" u="none" strike="noStrike">
                          <a:effectLst/>
                          <a:latin typeface="+mn-lt"/>
                        </a:rPr>
                        <a:t>733</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7.34</a:t>
                      </a:r>
                      <a:endParaRPr lang="en-US" sz="1400" b="1" i="0" u="none" strike="noStrike" dirty="0">
                        <a:solidFill>
                          <a:srgbClr val="000000"/>
                        </a:solidFill>
                        <a:effectLst/>
                        <a:latin typeface="+mn-lt"/>
                      </a:endParaRPr>
                    </a:p>
                  </a:txBody>
                  <a:tcPr marL="5470" marR="5470" marT="5470" marB="0" anchor="ct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u="none" strike="noStrike" dirty="0">
                          <a:effectLst/>
                          <a:latin typeface="+mn-lt"/>
                        </a:rPr>
                        <a:t>11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403</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196028186"/>
                  </a:ext>
                </a:extLst>
              </a:tr>
              <a:tr h="336712">
                <a:tc>
                  <a:txBody>
                    <a:bodyPr/>
                    <a:lstStyle/>
                    <a:p>
                      <a:pPr algn="ctr" fontAlgn="b"/>
                      <a:r>
                        <a:rPr lang="en-US" sz="1400" b="1" u="none" strike="noStrike" dirty="0">
                          <a:effectLst/>
                          <a:latin typeface="+mn-lt"/>
                        </a:rPr>
                        <a:t>6</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a:effectLst/>
                          <a:latin typeface="+mn-lt"/>
                        </a:rPr>
                        <a:t>509</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5.09</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280</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2461763648"/>
                  </a:ext>
                </a:extLst>
              </a:tr>
              <a:tr h="336712">
                <a:tc>
                  <a:txBody>
                    <a:bodyPr/>
                    <a:lstStyle/>
                    <a:p>
                      <a:pPr algn="ctr" fontAlgn="b"/>
                      <a:r>
                        <a:rPr lang="en-US" sz="1400" b="1" u="none" strike="noStrike" dirty="0">
                          <a:effectLst/>
                          <a:latin typeface="+mn-lt"/>
                        </a:rPr>
                        <a:t>Club</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354</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3.54</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195</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1579300746"/>
                  </a:ext>
                </a:extLst>
              </a:tr>
            </a:tbl>
          </a:graphicData>
        </a:graphic>
      </p:graphicFrame>
      <p:sp>
        <p:nvSpPr>
          <p:cNvPr id="14" name="TextBox 13">
            <a:extLst>
              <a:ext uri="{FF2B5EF4-FFF2-40B4-BE49-F238E27FC236}">
                <a16:creationId xmlns:a16="http://schemas.microsoft.com/office/drawing/2014/main" id="{D7081422-54C1-5788-4CAB-EBA598DF4444}"/>
              </a:ext>
            </a:extLst>
          </p:cNvPr>
          <p:cNvSpPr txBox="1"/>
          <p:nvPr/>
        </p:nvSpPr>
        <p:spPr>
          <a:xfrm>
            <a:off x="2417871" y="6313969"/>
            <a:ext cx="318028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rgbClr val="413C3A"/>
                </a:solidFill>
                <a:latin typeface="Arial"/>
              </a:rPr>
              <a:t>Forces and torques in each of the segment of the tail</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pic>
        <p:nvPicPr>
          <p:cNvPr id="15" name="Picture 14" descr="Impact Hub Zurich | University of Zurich - Impact Hub Zurich">
            <a:extLst>
              <a:ext uri="{FF2B5EF4-FFF2-40B4-BE49-F238E27FC236}">
                <a16:creationId xmlns:a16="http://schemas.microsoft.com/office/drawing/2014/main" id="{194537B2-9CB1-CD55-64CB-B264FEBFE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iorob logo ‒ BioRob ‐ EPFL">
            <a:extLst>
              <a:ext uri="{FF2B5EF4-FFF2-40B4-BE49-F238E27FC236}">
                <a16:creationId xmlns:a16="http://schemas.microsoft.com/office/drawing/2014/main" id="{0B7496D7-38AC-80FF-6450-157CC5433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7" name="Date Placeholder 3">
            <a:extLst>
              <a:ext uri="{FF2B5EF4-FFF2-40B4-BE49-F238E27FC236}">
                <a16:creationId xmlns:a16="http://schemas.microsoft.com/office/drawing/2014/main" id="{76A935C5-8F80-0E55-6EF3-8895DFE9042E}"/>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8" name="Picture 2" descr="Empa - Swiss Federal Laboratories for Materials Science and Technology">
            <a:extLst>
              <a:ext uri="{FF2B5EF4-FFF2-40B4-BE49-F238E27FC236}">
                <a16:creationId xmlns:a16="http://schemas.microsoft.com/office/drawing/2014/main" id="{3D8ED74A-DC3C-F3E2-A0D6-C93CFC756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11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654C7-337A-74B1-2093-8FB139DD28C5}"/>
              </a:ext>
            </a:extLst>
          </p:cNvPr>
          <p:cNvSpPr>
            <a:spLocks noGrp="1"/>
          </p:cNvSpPr>
          <p:nvPr>
            <p:ph type="title"/>
          </p:nvPr>
        </p:nvSpPr>
        <p:spPr/>
        <p:txBody>
          <a:bodyPr/>
          <a:lstStyle/>
          <a:p>
            <a:r>
              <a:rPr lang="en-US" dirty="0"/>
              <a:t>Vertebrae mobility</a:t>
            </a:r>
          </a:p>
        </p:txBody>
      </p:sp>
      <p:sp>
        <p:nvSpPr>
          <p:cNvPr id="5" name="Footer Placeholder 4">
            <a:extLst>
              <a:ext uri="{FF2B5EF4-FFF2-40B4-BE49-F238E27FC236}">
                <a16:creationId xmlns:a16="http://schemas.microsoft.com/office/drawing/2014/main" id="{B739E6B9-8E67-F538-0486-BDC67139C807}"/>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33" b="0" i="0" u="none" strike="noStrike" kern="1200" cap="none" spc="0" normalizeH="0" baseline="0" noProof="0" dirty="0">
                <a:ln>
                  <a:noFill/>
                </a:ln>
                <a:solidFill>
                  <a:srgbClr val="413C3A"/>
                </a:solidFill>
                <a:effectLst/>
                <a:uLnTx/>
                <a:uFillTx/>
                <a:latin typeface="Arial" panose="020B0604020202020204" pitchFamily="34" charset="0"/>
                <a:ea typeface="+mn-ea"/>
                <a:cs typeface="+mn-cs"/>
              </a:rPr>
              <a:t>Olivier Lonneux</a:t>
            </a:r>
          </a:p>
        </p:txBody>
      </p:sp>
      <p:sp>
        <p:nvSpPr>
          <p:cNvPr id="6" name="Slide Number Placeholder 5">
            <a:extLst>
              <a:ext uri="{FF2B5EF4-FFF2-40B4-BE49-F238E27FC236}">
                <a16:creationId xmlns:a16="http://schemas.microsoft.com/office/drawing/2014/main" id="{57A5FE38-BF9F-6965-DE17-E35B3069E8B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1E1CD7C-2161-7D43-862E-CE4C333CD873}" type="slidenum">
              <a:rPr kumimoji="0" lang="fr-FR" sz="933" b="1" i="0" u="none" strike="noStrike" kern="1200" cap="none" spc="0" normalizeH="0" baseline="0" noProof="0" smtClean="0">
                <a:ln>
                  <a:noFill/>
                </a:ln>
                <a:solidFill>
                  <a:srgbClr val="413C3A"/>
                </a:solidFill>
                <a:effectLst/>
                <a:uLnTx/>
                <a:uFillTx/>
                <a:latin typeface="Franklin Gothic Demi Con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fr-FR" sz="933" b="1" i="0" u="none" strike="noStrike" kern="1200" cap="none" spc="0" normalizeH="0" baseline="0" noProof="0" dirty="0">
              <a:ln>
                <a:noFill/>
              </a:ln>
              <a:solidFill>
                <a:srgbClr val="413C3A"/>
              </a:solidFill>
              <a:effectLst/>
              <a:uLnTx/>
              <a:uFillTx/>
              <a:latin typeface="Franklin Gothic Demi Cond"/>
              <a:ea typeface="+mn-ea"/>
              <a:cs typeface="+mn-cs"/>
            </a:endParaRPr>
          </a:p>
        </p:txBody>
      </p:sp>
      <p:sp>
        <p:nvSpPr>
          <p:cNvPr id="21" name="Content Placeholder 1">
            <a:extLst>
              <a:ext uri="{FF2B5EF4-FFF2-40B4-BE49-F238E27FC236}">
                <a16:creationId xmlns:a16="http://schemas.microsoft.com/office/drawing/2014/main" id="{8845E218-DD1E-5B7A-D0B5-21E95E228502}"/>
              </a:ext>
            </a:extLst>
          </p:cNvPr>
          <p:cNvSpPr txBox="1">
            <a:spLocks/>
          </p:cNvSpPr>
          <p:nvPr/>
        </p:nvSpPr>
        <p:spPr>
          <a:xfrm>
            <a:off x="5801430" y="1692148"/>
            <a:ext cx="6006335" cy="5240591"/>
          </a:xfrm>
          <a:prstGeom prst="rect">
            <a:avLst/>
          </a:prstGeom>
        </p:spPr>
        <p:txBody>
          <a:bodyPr vert="horz" lIns="180000" tIns="45720" rIns="91440" bIns="45720" rtlCol="0">
            <a:normAutofit/>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E30613"/>
              </a:buClr>
            </a:pPr>
            <a:r>
              <a:rPr kumimoji="0" lang="en-US"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The half-angle of mobility of vertebrae was</a:t>
            </a:r>
            <a:r>
              <a:rPr kumimoji="0" lang="en-US" sz="2000" b="0" i="0" u="none" strike="noStrike" kern="1200" cap="none" spc="0" normalizeH="0" noProof="0" dirty="0">
                <a:ln>
                  <a:noFill/>
                </a:ln>
                <a:solidFill>
                  <a:srgbClr val="413C3A"/>
                </a:solidFill>
                <a:effectLst/>
                <a:uLnTx/>
                <a:uFillTx/>
                <a:latin typeface="Arial" panose="020B0604020202020204" pitchFamily="34" charset="0"/>
                <a:ea typeface="+mn-ea"/>
                <a:cs typeface="Arial" panose="020B0604020202020204" pitchFamily="34" charset="0"/>
              </a:rPr>
              <a:t> </a:t>
            </a:r>
            <a:r>
              <a:rPr lang="en-US" sz="2000" dirty="0">
                <a:solidFill>
                  <a:srgbClr val="413C3A"/>
                </a:solidFill>
              </a:rPr>
              <a:t>d</a:t>
            </a:r>
            <a:r>
              <a:rPr kumimoji="0" lang="en-US" sz="2000" b="0" i="0" u="none" strike="noStrike" kern="1200" cap="none" spc="0" normalizeH="0" baseline="0" noProof="0" dirty="0" err="1">
                <a:ln>
                  <a:noFill/>
                </a:ln>
                <a:solidFill>
                  <a:srgbClr val="413C3A"/>
                </a:solidFill>
                <a:effectLst/>
                <a:uLnTx/>
                <a:uFillTx/>
                <a:latin typeface="Arial" panose="020B0604020202020204" pitchFamily="34" charset="0"/>
                <a:ea typeface="+mn-ea"/>
                <a:cs typeface="Arial" panose="020B0604020202020204" pitchFamily="34" charset="0"/>
              </a:rPr>
              <a:t>efined</a:t>
            </a:r>
            <a:r>
              <a:rPr kumimoji="0" lang="en-US"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 using the variations of the overlap area of </a:t>
            </a:r>
            <a:r>
              <a:rPr kumimoji="0" lang="en-US" sz="2000" b="0" i="0" u="none" strike="noStrike" kern="1200" cap="none" spc="0" normalizeH="0" baseline="0" noProof="0" dirty="0" err="1">
                <a:ln>
                  <a:noFill/>
                </a:ln>
                <a:solidFill>
                  <a:srgbClr val="413C3A"/>
                </a:solidFill>
                <a:effectLst/>
                <a:uLnTx/>
                <a:uFillTx/>
                <a:latin typeface="Arial" panose="020B0604020202020204" pitchFamily="34" charset="0"/>
                <a:ea typeface="+mn-ea"/>
                <a:cs typeface="Arial" panose="020B0604020202020204" pitchFamily="34" charset="0"/>
              </a:rPr>
              <a:t>postzygapophysis</a:t>
            </a:r>
            <a:r>
              <a:rPr kumimoji="0" lang="en-US"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 and </a:t>
            </a:r>
            <a:r>
              <a:rPr kumimoji="0" lang="en-US" sz="2000" b="0" i="0" u="none" strike="noStrike" kern="1200" cap="none" spc="0" normalizeH="0" baseline="0" noProof="0" dirty="0" err="1">
                <a:ln>
                  <a:noFill/>
                </a:ln>
                <a:solidFill>
                  <a:srgbClr val="413C3A"/>
                </a:solidFill>
                <a:effectLst/>
                <a:uLnTx/>
                <a:uFillTx/>
                <a:latin typeface="Arial" panose="020B0604020202020204" pitchFamily="34" charset="0"/>
                <a:ea typeface="+mn-ea"/>
                <a:cs typeface="Arial" panose="020B0604020202020204" pitchFamily="34" charset="0"/>
              </a:rPr>
              <a:t>prezygapophysis</a:t>
            </a:r>
            <a:r>
              <a:rPr kumimoji="0" lang="en-US"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 when rotating 2 caudal</a:t>
            </a:r>
            <a:r>
              <a:rPr kumimoji="0" lang="en-US" sz="2000" b="0" i="0" u="none" strike="noStrike" kern="1200" cap="none" spc="0" normalizeH="0" noProof="0" dirty="0">
                <a:ln>
                  <a:noFill/>
                </a:ln>
                <a:solidFill>
                  <a:srgbClr val="413C3A"/>
                </a:solidFill>
                <a:effectLst/>
                <a:uLnTx/>
                <a:uFillTx/>
                <a:latin typeface="Arial" panose="020B0604020202020204" pitchFamily="34" charset="0"/>
                <a:ea typeface="+mn-ea"/>
                <a:cs typeface="Arial" panose="020B0604020202020204" pitchFamily="34" charset="0"/>
              </a:rPr>
              <a:t> vertebrae with each other</a:t>
            </a:r>
          </a:p>
          <a:p>
            <a:pPr>
              <a:buClr>
                <a:srgbClr val="E30613"/>
              </a:buClr>
            </a:pPr>
            <a:r>
              <a:rPr lang="en-US" sz="2000" dirty="0">
                <a:solidFill>
                  <a:srgbClr val="413C3A"/>
                </a:solidFill>
              </a:rPr>
              <a:t>Minimum overlap should be between 1/8 and a 1/4 of the maximum overlap </a:t>
            </a:r>
            <a:r>
              <a:rPr lang="en-US" sz="2000" i="1" dirty="0">
                <a:solidFill>
                  <a:srgbClr val="413C3A"/>
                </a:solidFill>
              </a:rPr>
              <a:t>(V.M. </a:t>
            </a:r>
            <a:r>
              <a:rPr lang="en-US" sz="2000" i="1" dirty="0" err="1">
                <a:solidFill>
                  <a:srgbClr val="413C3A"/>
                </a:solidFill>
              </a:rPr>
              <a:t>Arbour</a:t>
            </a:r>
            <a:r>
              <a:rPr lang="en-US" sz="2000" i="1" dirty="0">
                <a:solidFill>
                  <a:srgbClr val="413C3A"/>
                </a:solidFill>
              </a:rPr>
              <a:t>, 2009)</a:t>
            </a:r>
            <a:endParaRPr kumimoji="0" lang="en-US" sz="2000" b="0" u="none" strike="noStrike" kern="1200" cap="none" spc="0" normalizeH="0" baseline="0" noProof="0" dirty="0">
              <a:ln>
                <a:noFill/>
              </a:ln>
              <a:solidFill>
                <a:srgbClr val="413C3A"/>
              </a:solidFill>
              <a:effectLst/>
              <a:uLnTx/>
              <a:uFillTx/>
            </a:endParaRP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kumimoji="0" lang="en-US"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In the absence of </a:t>
            </a:r>
            <a:r>
              <a:rPr kumimoji="0" lang="en-US" sz="2000" b="0" i="1" u="none" strike="noStrike" kern="1200" cap="none" spc="0" normalizeH="0" baseline="0" noProof="0" dirty="0" err="1">
                <a:ln>
                  <a:noFill/>
                </a:ln>
                <a:solidFill>
                  <a:srgbClr val="413C3A"/>
                </a:solidFill>
                <a:effectLst/>
                <a:uLnTx/>
                <a:uFillTx/>
                <a:latin typeface="Arial" panose="020B0604020202020204" pitchFamily="34" charset="0"/>
                <a:ea typeface="+mn-ea"/>
                <a:cs typeface="Arial" panose="020B0604020202020204" pitchFamily="34" charset="0"/>
              </a:rPr>
              <a:t>Doedicurus</a:t>
            </a:r>
            <a:r>
              <a:rPr kumimoji="0" lang="en-US"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 vertebra, a vertebra of </a:t>
            </a:r>
            <a:r>
              <a:rPr kumimoji="0" lang="en-US" sz="2000" b="0" i="1"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Glyptodon </a:t>
            </a:r>
            <a:r>
              <a:rPr kumimoji="0" lang="en-US" sz="2000" b="0" i="1" u="none" strike="noStrike" kern="1200" cap="none" spc="0" normalizeH="0" baseline="0" noProof="0" dirty="0" err="1">
                <a:ln>
                  <a:noFill/>
                </a:ln>
                <a:solidFill>
                  <a:srgbClr val="413C3A"/>
                </a:solidFill>
                <a:effectLst/>
                <a:uLnTx/>
                <a:uFillTx/>
                <a:latin typeface="Arial" panose="020B0604020202020204" pitchFamily="34" charset="0"/>
                <a:ea typeface="+mn-ea"/>
                <a:cs typeface="Arial" panose="020B0604020202020204" pitchFamily="34" charset="0"/>
              </a:rPr>
              <a:t>Minuzi</a:t>
            </a:r>
            <a:r>
              <a:rPr kumimoji="0" lang="en-US"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 </a:t>
            </a:r>
            <a:r>
              <a:rPr lang="en-US" sz="2000" dirty="0">
                <a:solidFill>
                  <a:srgbClr val="413C3A"/>
                </a:solidFill>
              </a:rPr>
              <a:t>was</a:t>
            </a:r>
            <a:r>
              <a:rPr kumimoji="0" lang="en-US"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 used</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kumimoji="0" lang="fr-CH"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The </a:t>
            </a:r>
            <a:r>
              <a:rPr kumimoji="0" lang="fr-CH" sz="2000" b="0" i="0" u="none" strike="noStrike" kern="1200" cap="none" spc="0" normalizeH="0" baseline="0" noProof="0" dirty="0" err="1">
                <a:ln>
                  <a:noFill/>
                </a:ln>
                <a:solidFill>
                  <a:srgbClr val="413C3A"/>
                </a:solidFill>
                <a:effectLst/>
                <a:uLnTx/>
                <a:uFillTx/>
                <a:latin typeface="Arial" panose="020B0604020202020204" pitchFamily="34" charset="0"/>
                <a:ea typeface="+mn-ea"/>
                <a:cs typeface="Arial" panose="020B0604020202020204" pitchFamily="34" charset="0"/>
              </a:rPr>
              <a:t>half</a:t>
            </a:r>
            <a:r>
              <a:rPr lang="fr-CH" sz="2000" dirty="0">
                <a:solidFill>
                  <a:srgbClr val="413C3A"/>
                </a:solidFill>
              </a:rPr>
              <a:t>-</a:t>
            </a:r>
            <a:r>
              <a:rPr kumimoji="0" lang="fr-CH"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angle of </a:t>
            </a:r>
            <a:r>
              <a:rPr kumimoji="0" lang="fr-CH" sz="2000" b="0" i="0" u="none" strike="noStrike" kern="1200" cap="none" spc="0" normalizeH="0" baseline="0" noProof="0" dirty="0" err="1">
                <a:ln>
                  <a:noFill/>
                </a:ln>
                <a:solidFill>
                  <a:srgbClr val="413C3A"/>
                </a:solidFill>
                <a:effectLst/>
                <a:uLnTx/>
                <a:uFillTx/>
                <a:latin typeface="Arial" panose="020B0604020202020204" pitchFamily="34" charset="0"/>
                <a:ea typeface="+mn-ea"/>
                <a:cs typeface="Arial" panose="020B0604020202020204" pitchFamily="34" charset="0"/>
              </a:rPr>
              <a:t>mobility</a:t>
            </a:r>
            <a:r>
              <a:rPr kumimoji="0" lang="fr-CH"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 </a:t>
            </a:r>
            <a:r>
              <a:rPr lang="fr-CH" sz="2000" dirty="0" err="1">
                <a:solidFill>
                  <a:srgbClr val="413C3A"/>
                </a:solidFill>
              </a:rPr>
              <a:t>was</a:t>
            </a:r>
            <a:r>
              <a:rPr lang="fr-CH" sz="2000" dirty="0">
                <a:solidFill>
                  <a:srgbClr val="413C3A"/>
                </a:solidFill>
              </a:rPr>
              <a:t> </a:t>
            </a:r>
            <a:r>
              <a:rPr lang="fr-CH" sz="2000" dirty="0" err="1">
                <a:solidFill>
                  <a:srgbClr val="413C3A"/>
                </a:solidFill>
              </a:rPr>
              <a:t>likely</a:t>
            </a:r>
            <a:r>
              <a:rPr lang="fr-CH" sz="2000" dirty="0">
                <a:solidFill>
                  <a:srgbClr val="413C3A"/>
                </a:solidFill>
              </a:rPr>
              <a:t> </a:t>
            </a:r>
            <a:r>
              <a:rPr lang="fr-CH" sz="2000" dirty="0" err="1">
                <a:solidFill>
                  <a:srgbClr val="413C3A"/>
                </a:solidFill>
              </a:rPr>
              <a:t>around</a:t>
            </a:r>
            <a:r>
              <a:rPr lang="fr-CH" sz="2000" dirty="0">
                <a:solidFill>
                  <a:srgbClr val="413C3A"/>
                </a:solidFill>
              </a:rPr>
              <a:t> 10</a:t>
            </a:r>
            <a:r>
              <a:rPr lang="en-US" sz="2000" dirty="0">
                <a:solidFill>
                  <a:srgbClr val="413C3A"/>
                </a:solidFill>
              </a:rPr>
              <a:t> degrees and almost certainly below 15 degrees</a:t>
            </a:r>
            <a:endParaRPr kumimoji="0" lang="en-US" sz="20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0874A3-955D-4E82-5A52-409F1742E64B}"/>
              </a:ext>
            </a:extLst>
          </p:cNvPr>
          <p:cNvSpPr txBox="1"/>
          <p:nvPr/>
        </p:nvSpPr>
        <p:spPr>
          <a:xfrm>
            <a:off x="766950" y="5391675"/>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rgbClr val="413C3A"/>
                </a:solidFill>
                <a:latin typeface="Arial"/>
              </a:rPr>
              <a:t>Vertebrae assembly in dorsal view, </a:t>
            </a:r>
            <a:r>
              <a:rPr lang="en-US" sz="1000" i="1" dirty="0" err="1">
                <a:solidFill>
                  <a:srgbClr val="413C3A"/>
                </a:solidFill>
                <a:latin typeface="Arial"/>
              </a:rPr>
              <a:t>prezygapophysis</a:t>
            </a:r>
            <a:r>
              <a:rPr lang="en-US" sz="1000" i="1" dirty="0">
                <a:solidFill>
                  <a:srgbClr val="413C3A"/>
                </a:solidFill>
                <a:latin typeface="Arial"/>
              </a:rPr>
              <a:t> are in light grey</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pic>
        <p:nvPicPr>
          <p:cNvPr id="33" name="Content Placeholder 10" descr="A picture containing map&#10;&#10;Description automatically generated">
            <a:extLst>
              <a:ext uri="{FF2B5EF4-FFF2-40B4-BE49-F238E27FC236}">
                <a16:creationId xmlns:a16="http://schemas.microsoft.com/office/drawing/2014/main" id="{7D2BF217-8E6D-E6AE-E3F3-41448D69B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3804" t="36644" r="34347" b="40860"/>
          <a:stretch/>
        </p:blipFill>
        <p:spPr>
          <a:xfrm>
            <a:off x="1056813" y="2104699"/>
            <a:ext cx="4236547" cy="2583260"/>
          </a:xfrm>
        </p:spPr>
      </p:pic>
      <p:cxnSp>
        <p:nvCxnSpPr>
          <p:cNvPr id="35" name="Straight Connector 34">
            <a:extLst>
              <a:ext uri="{FF2B5EF4-FFF2-40B4-BE49-F238E27FC236}">
                <a16:creationId xmlns:a16="http://schemas.microsoft.com/office/drawing/2014/main" id="{172E7191-9269-4287-0D56-AE57065C6112}"/>
              </a:ext>
            </a:extLst>
          </p:cNvPr>
          <p:cNvCxnSpPr>
            <a:cxnSpLocks/>
            <a:endCxn id="38" idx="2"/>
          </p:cNvCxnSpPr>
          <p:nvPr/>
        </p:nvCxnSpPr>
        <p:spPr>
          <a:xfrm flipV="1">
            <a:off x="3550920" y="1927522"/>
            <a:ext cx="1071110" cy="123731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C7A2435-96F6-EFC0-5C40-5204B237F361}"/>
              </a:ext>
            </a:extLst>
          </p:cNvPr>
          <p:cNvSpPr txBox="1"/>
          <p:nvPr/>
        </p:nvSpPr>
        <p:spPr>
          <a:xfrm>
            <a:off x="3651251" y="1558190"/>
            <a:ext cx="1941557" cy="369332"/>
          </a:xfrm>
          <a:prstGeom prst="rect">
            <a:avLst/>
          </a:prstGeom>
          <a:noFill/>
        </p:spPr>
        <p:txBody>
          <a:bodyPr wrap="none" rtlCol="0">
            <a:spAutoFit/>
          </a:bodyPr>
          <a:lstStyle/>
          <a:p>
            <a:r>
              <a:rPr lang="en-US" dirty="0" err="1">
                <a:solidFill>
                  <a:srgbClr val="FF0000"/>
                </a:solidFill>
              </a:rPr>
              <a:t>Prezygapophysis</a:t>
            </a:r>
            <a:endParaRPr lang="en-US" dirty="0">
              <a:solidFill>
                <a:srgbClr val="FF0000"/>
              </a:solidFill>
            </a:endParaRPr>
          </a:p>
        </p:txBody>
      </p:sp>
      <p:cxnSp>
        <p:nvCxnSpPr>
          <p:cNvPr id="40" name="Straight Connector 39">
            <a:extLst>
              <a:ext uri="{FF2B5EF4-FFF2-40B4-BE49-F238E27FC236}">
                <a16:creationId xmlns:a16="http://schemas.microsoft.com/office/drawing/2014/main" id="{80EA61BB-2567-C131-9CEF-0B972193A80A}"/>
              </a:ext>
            </a:extLst>
          </p:cNvPr>
          <p:cNvCxnSpPr>
            <a:cxnSpLocks/>
            <a:endCxn id="41" idx="0"/>
          </p:cNvCxnSpPr>
          <p:nvPr/>
        </p:nvCxnSpPr>
        <p:spPr>
          <a:xfrm flipH="1">
            <a:off x="2367769" y="3535680"/>
            <a:ext cx="1022074" cy="1377636"/>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38FF58-9BF9-DD10-C92F-CDB74705406A}"/>
              </a:ext>
            </a:extLst>
          </p:cNvPr>
          <p:cNvSpPr txBox="1"/>
          <p:nvPr/>
        </p:nvSpPr>
        <p:spPr>
          <a:xfrm>
            <a:off x="1345694" y="4913316"/>
            <a:ext cx="2044149" cy="369332"/>
          </a:xfrm>
          <a:prstGeom prst="rect">
            <a:avLst/>
          </a:prstGeom>
          <a:noFill/>
        </p:spPr>
        <p:txBody>
          <a:bodyPr wrap="none" rtlCol="0">
            <a:spAutoFit/>
          </a:bodyPr>
          <a:lstStyle/>
          <a:p>
            <a:r>
              <a:rPr lang="en-US" dirty="0" err="1">
                <a:solidFill>
                  <a:srgbClr val="FF0000"/>
                </a:solidFill>
              </a:rPr>
              <a:t>Postzygapophysis</a:t>
            </a:r>
            <a:endParaRPr lang="en-US" dirty="0">
              <a:solidFill>
                <a:srgbClr val="FF0000"/>
              </a:solidFill>
            </a:endParaRPr>
          </a:p>
        </p:txBody>
      </p:sp>
      <p:pic>
        <p:nvPicPr>
          <p:cNvPr id="46" name="Picture 45" descr="Impact Hub Zurich | University of Zurich - Impact Hub Zurich">
            <a:extLst>
              <a:ext uri="{FF2B5EF4-FFF2-40B4-BE49-F238E27FC236}">
                <a16:creationId xmlns:a16="http://schemas.microsoft.com/office/drawing/2014/main" id="{E797440F-93D4-C1C0-2CA4-03EBA95F3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Biorob logo ‒ BioRob ‐ EPFL">
            <a:extLst>
              <a:ext uri="{FF2B5EF4-FFF2-40B4-BE49-F238E27FC236}">
                <a16:creationId xmlns:a16="http://schemas.microsoft.com/office/drawing/2014/main" id="{DA2111FB-9D26-E939-9615-48A76AD12D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51" name="Date Placeholder 3">
            <a:extLst>
              <a:ext uri="{FF2B5EF4-FFF2-40B4-BE49-F238E27FC236}">
                <a16:creationId xmlns:a16="http://schemas.microsoft.com/office/drawing/2014/main" id="{55D6F131-A4DA-BA0F-60B4-94C48DD1DBED}"/>
              </a:ext>
            </a:extLst>
          </p:cNvPr>
          <p:cNvSpPr>
            <a:spLocks noGrp="1"/>
          </p:cNvSpPr>
          <p:nvPr>
            <p:ph type="dt" sz="half" idx="10"/>
          </p:nvPr>
        </p:nvSpPr>
        <p:spPr>
          <a:xfrm rot="16200000">
            <a:off x="-1628775" y="3705225"/>
            <a:ext cx="4454525" cy="1214438"/>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53" name="Picture 2" descr="Empa - Swiss Federal Laboratories for Materials Science and Technology">
            <a:extLst>
              <a:ext uri="{FF2B5EF4-FFF2-40B4-BE49-F238E27FC236}">
                <a16:creationId xmlns:a16="http://schemas.microsoft.com/office/drawing/2014/main" id="{0AF7DA40-5315-B956-C974-8154FD0F4E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22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EE8AFA-DD79-46FA-026D-6E765C69F122}"/>
              </a:ext>
            </a:extLst>
          </p:cNvPr>
          <p:cNvSpPr>
            <a:spLocks noGrp="1"/>
          </p:cNvSpPr>
          <p:nvPr>
            <p:ph sz="half" idx="1"/>
          </p:nvPr>
        </p:nvSpPr>
        <p:spPr>
          <a:xfrm>
            <a:off x="1206500" y="1487857"/>
            <a:ext cx="10020299" cy="3049419"/>
          </a:xfrm>
        </p:spPr>
        <p:txBody>
          <a:bodyPr>
            <a:normAutofit/>
          </a:bodyPr>
          <a:lstStyle/>
          <a:p>
            <a:r>
              <a:rPr lang="en-US" dirty="0"/>
              <a:t>A swing of the tail may have been accompanied by a rotation of the body to increase the power output</a:t>
            </a:r>
          </a:p>
          <a:p>
            <a:r>
              <a:rPr lang="en-US" i="1" dirty="0" err="1"/>
              <a:t>Doedicurus</a:t>
            </a:r>
            <a:r>
              <a:rPr lang="en-US" i="1" dirty="0"/>
              <a:t> </a:t>
            </a:r>
            <a:r>
              <a:rPr lang="en-US" dirty="0"/>
              <a:t>agility was likely near the one of a buffalo and it was hypothesized it could stand on 2 legs </a:t>
            </a:r>
            <a:r>
              <a:rPr lang="en-US" i="1" dirty="0"/>
              <a:t>(</a:t>
            </a:r>
            <a:r>
              <a:rPr lang="en-US" b="0" i="1" dirty="0" err="1">
                <a:solidFill>
                  <a:srgbClr val="222222"/>
                </a:solidFill>
                <a:effectLst/>
                <a:latin typeface="Arial" panose="020B0604020202020204" pitchFamily="34" charset="0"/>
              </a:rPr>
              <a:t>Vizcaíno</a:t>
            </a:r>
            <a:r>
              <a:rPr lang="en-US" b="0" i="1" dirty="0">
                <a:solidFill>
                  <a:srgbClr val="222222"/>
                </a:solidFill>
                <a:effectLst/>
                <a:latin typeface="Arial" panose="020B0604020202020204" pitchFamily="34" charset="0"/>
              </a:rPr>
              <a:t>, S. et al., 2011) </a:t>
            </a:r>
            <a:r>
              <a:rPr lang="en-US" dirty="0">
                <a:sym typeface="Wingdings" panose="05000000000000000000" pitchFamily="2" charset="2"/>
              </a:rPr>
              <a:t> body rotation may be up to </a:t>
            </a:r>
            <a:r>
              <a:rPr lang="en-US" b="1" dirty="0"/>
              <a:t>60° </a:t>
            </a:r>
            <a:r>
              <a:rPr lang="en-US" i="1" dirty="0"/>
              <a:t>(</a:t>
            </a:r>
            <a:r>
              <a:rPr lang="en-US" i="1" dirty="0" err="1"/>
              <a:t>F</a:t>
            </a:r>
            <a:r>
              <a:rPr lang="en-US" sz="2400" b="0" i="1" dirty="0" err="1">
                <a:effectLst/>
                <a:latin typeface="Arial" panose="020B0604020202020204" pitchFamily="34" charset="0"/>
              </a:rPr>
              <a:t>ariña</a:t>
            </a:r>
            <a:r>
              <a:rPr lang="en-US" sz="2400" b="0" i="1" dirty="0">
                <a:effectLst/>
                <a:latin typeface="Arial" panose="020B0604020202020204" pitchFamily="34" charset="0"/>
              </a:rPr>
              <a:t>, </a:t>
            </a:r>
            <a:r>
              <a:rPr lang="en-US" i="1" dirty="0"/>
              <a:t>R</a:t>
            </a:r>
            <a:r>
              <a:rPr lang="en-US" sz="2400" b="0" i="1" dirty="0">
                <a:effectLst/>
                <a:latin typeface="Arial" panose="020B0604020202020204" pitchFamily="34" charset="0"/>
              </a:rPr>
              <a:t>.</a:t>
            </a:r>
            <a:r>
              <a:rPr lang="en-US" i="1" dirty="0"/>
              <a:t>A</a:t>
            </a:r>
            <a:r>
              <a:rPr lang="en-US" sz="2400" b="0" i="1" dirty="0">
                <a:effectLst/>
                <a:latin typeface="Arial" panose="020B0604020202020204" pitchFamily="34" charset="0"/>
              </a:rPr>
              <a:t>., 1995</a:t>
            </a:r>
            <a:r>
              <a:rPr lang="en-US" i="1" dirty="0"/>
              <a:t>)</a:t>
            </a:r>
          </a:p>
          <a:p>
            <a:r>
              <a:rPr lang="en-US" dirty="0"/>
              <a:t>A body rotation of 30</a:t>
            </a:r>
            <a:r>
              <a:rPr lang="en-US" b="1" dirty="0"/>
              <a:t>° </a:t>
            </a:r>
            <a:r>
              <a:rPr lang="en-US" dirty="0"/>
              <a:t>was taken as an initial value, with a maximum rotation speed estimated at 5 rad/s</a:t>
            </a:r>
          </a:p>
        </p:txBody>
      </p:sp>
      <p:sp>
        <p:nvSpPr>
          <p:cNvPr id="4" name="Title 3">
            <a:extLst>
              <a:ext uri="{FF2B5EF4-FFF2-40B4-BE49-F238E27FC236}">
                <a16:creationId xmlns:a16="http://schemas.microsoft.com/office/drawing/2014/main" id="{1BBA569A-7403-6D9B-990E-DAB5820B0AAE}"/>
              </a:ext>
            </a:extLst>
          </p:cNvPr>
          <p:cNvSpPr>
            <a:spLocks noGrp="1"/>
          </p:cNvSpPr>
          <p:nvPr>
            <p:ph type="title"/>
          </p:nvPr>
        </p:nvSpPr>
        <p:spPr/>
        <p:txBody>
          <a:bodyPr/>
          <a:lstStyle/>
          <a:p>
            <a:r>
              <a:rPr lang="en-US" dirty="0"/>
              <a:t>Body rotation</a:t>
            </a:r>
          </a:p>
        </p:txBody>
      </p:sp>
      <p:sp>
        <p:nvSpPr>
          <p:cNvPr id="6" name="Footer Placeholder 5">
            <a:extLst>
              <a:ext uri="{FF2B5EF4-FFF2-40B4-BE49-F238E27FC236}">
                <a16:creationId xmlns:a16="http://schemas.microsoft.com/office/drawing/2014/main" id="{250155EF-CB79-94A8-2EE3-521F2D9CCD62}"/>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33" b="0" i="0" u="none" strike="noStrike" kern="1200" cap="none" spc="0" normalizeH="0" baseline="0" noProof="0" dirty="0">
                <a:ln>
                  <a:noFill/>
                </a:ln>
                <a:solidFill>
                  <a:srgbClr val="413C3A"/>
                </a:solidFill>
                <a:effectLst/>
                <a:uLnTx/>
                <a:uFillTx/>
                <a:latin typeface="Arial" panose="020B0604020202020204" pitchFamily="34" charset="0"/>
                <a:ea typeface="+mn-ea"/>
                <a:cs typeface="+mn-cs"/>
              </a:rPr>
              <a:t>Olivier Lonneux</a:t>
            </a:r>
          </a:p>
        </p:txBody>
      </p:sp>
      <p:sp>
        <p:nvSpPr>
          <p:cNvPr id="7" name="Slide Number Placeholder 6">
            <a:extLst>
              <a:ext uri="{FF2B5EF4-FFF2-40B4-BE49-F238E27FC236}">
                <a16:creationId xmlns:a16="http://schemas.microsoft.com/office/drawing/2014/main" id="{06AFB98E-8A54-CDBA-B0ED-7A5DEC74F51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1E1CD7C-2161-7D43-862E-CE4C333CD873}" type="slidenum">
              <a:rPr kumimoji="0" lang="fr-FR" sz="933" b="1" i="0" u="none" strike="noStrike" kern="1200" cap="none" spc="0" normalizeH="0" baseline="0" noProof="0" smtClean="0">
                <a:ln>
                  <a:noFill/>
                </a:ln>
                <a:solidFill>
                  <a:srgbClr val="413C3A"/>
                </a:solidFill>
                <a:effectLst/>
                <a:uLnTx/>
                <a:uFillTx/>
                <a:latin typeface="Franklin Gothic Demi Con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fr-FR" sz="933" b="1" i="0" u="none" strike="noStrike" kern="1200" cap="none" spc="0" normalizeH="0" baseline="0" noProof="0" dirty="0">
              <a:ln>
                <a:noFill/>
              </a:ln>
              <a:solidFill>
                <a:srgbClr val="413C3A"/>
              </a:solidFill>
              <a:effectLst/>
              <a:uLnTx/>
              <a:uFillTx/>
              <a:latin typeface="Franklin Gothic Demi Cond"/>
              <a:ea typeface="+mn-ea"/>
              <a:cs typeface="+mn-cs"/>
            </a:endParaRPr>
          </a:p>
        </p:txBody>
      </p:sp>
      <p:pic>
        <p:nvPicPr>
          <p:cNvPr id="10" name="Picture 9" descr="Impact Hub Zurich | University of Zurich - Impact Hub Zurich">
            <a:extLst>
              <a:ext uri="{FF2B5EF4-FFF2-40B4-BE49-F238E27FC236}">
                <a16:creationId xmlns:a16="http://schemas.microsoft.com/office/drawing/2014/main" id="{9D5647F5-86F3-9A3D-C512-836E6C2DB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orob logo ‒ BioRob ‐ EPFL">
            <a:extLst>
              <a:ext uri="{FF2B5EF4-FFF2-40B4-BE49-F238E27FC236}">
                <a16:creationId xmlns:a16="http://schemas.microsoft.com/office/drawing/2014/main" id="{F4D13BCE-D8BE-0D7A-FD17-48B942B7E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3" name="Date Placeholder 3">
            <a:extLst>
              <a:ext uri="{FF2B5EF4-FFF2-40B4-BE49-F238E27FC236}">
                <a16:creationId xmlns:a16="http://schemas.microsoft.com/office/drawing/2014/main" id="{3212A874-39D6-03B7-73BD-C92BC29A4380}"/>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4" name="Picture 2" descr="Empa - Swiss Federal Laboratories for Materials Science and Technology">
            <a:extLst>
              <a:ext uri="{FF2B5EF4-FFF2-40B4-BE49-F238E27FC236}">
                <a16:creationId xmlns:a16="http://schemas.microsoft.com/office/drawing/2014/main" id="{C0309313-5232-D004-D93C-EC8007E00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een shell with a spiral design&#10;&#10;Description automatically generated">
            <a:extLst>
              <a:ext uri="{FF2B5EF4-FFF2-40B4-BE49-F238E27FC236}">
                <a16:creationId xmlns:a16="http://schemas.microsoft.com/office/drawing/2014/main" id="{3C76706D-C80C-7E3A-465D-C9E914A1B0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0214" y="4040764"/>
            <a:ext cx="5231571" cy="2324005"/>
          </a:xfrm>
          <a:prstGeom prst="rect">
            <a:avLst/>
          </a:prstGeom>
        </p:spPr>
      </p:pic>
      <p:sp>
        <p:nvSpPr>
          <p:cNvPr id="8" name="TextBox 7">
            <a:extLst>
              <a:ext uri="{FF2B5EF4-FFF2-40B4-BE49-F238E27FC236}">
                <a16:creationId xmlns:a16="http://schemas.microsoft.com/office/drawing/2014/main" id="{96FBBE95-449F-00C9-A1AB-7834A1461CDB}"/>
              </a:ext>
            </a:extLst>
          </p:cNvPr>
          <p:cNvSpPr txBox="1"/>
          <p:nvPr/>
        </p:nvSpPr>
        <p:spPr>
          <a:xfrm>
            <a:off x="3648355" y="6118548"/>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Complete model used in the simulations</a:t>
            </a:r>
          </a:p>
        </p:txBody>
      </p:sp>
    </p:spTree>
    <p:extLst>
      <p:ext uri="{BB962C8B-B14F-4D97-AF65-F5344CB8AC3E}">
        <p14:creationId xmlns:p14="http://schemas.microsoft.com/office/powerpoint/2010/main" val="225108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BF7032-8712-80CA-465B-3AB002269C6F}"/>
              </a:ext>
            </a:extLst>
          </p:cNvPr>
          <p:cNvSpPr>
            <a:spLocks noGrp="1"/>
          </p:cNvSpPr>
          <p:nvPr>
            <p:ph sz="half" idx="1"/>
          </p:nvPr>
        </p:nvSpPr>
        <p:spPr>
          <a:xfrm>
            <a:off x="1206500" y="1461525"/>
            <a:ext cx="4895288" cy="1800906"/>
          </a:xfrm>
        </p:spPr>
        <p:txBody>
          <a:bodyPr>
            <a:normAutofit/>
          </a:bodyPr>
          <a:lstStyle/>
          <a:p>
            <a:r>
              <a:rPr lang="en-US" sz="2000" dirty="0"/>
              <a:t>One motor for each joints</a:t>
            </a:r>
          </a:p>
          <a:p>
            <a:r>
              <a:rPr lang="en-US" sz="2000" dirty="0"/>
              <a:t>Maximum torques of motor corresponds to the calculated torques powering each joint</a:t>
            </a:r>
          </a:p>
          <a:p>
            <a:r>
              <a:rPr lang="en-US" sz="2000" dirty="0"/>
              <a:t>Made using </a:t>
            </a:r>
            <a:r>
              <a:rPr lang="en-US" sz="2000" dirty="0" err="1"/>
              <a:t>Webots</a:t>
            </a:r>
            <a:r>
              <a:rPr lang="en-US" sz="2000" dirty="0"/>
              <a:t> software</a:t>
            </a:r>
          </a:p>
        </p:txBody>
      </p:sp>
      <p:sp>
        <p:nvSpPr>
          <p:cNvPr id="3" name="Content Placeholder 2">
            <a:extLst>
              <a:ext uri="{FF2B5EF4-FFF2-40B4-BE49-F238E27FC236}">
                <a16:creationId xmlns:a16="http://schemas.microsoft.com/office/drawing/2014/main" id="{0FA1C5A9-7D04-6571-BF48-A02782363C30}"/>
              </a:ext>
            </a:extLst>
          </p:cNvPr>
          <p:cNvSpPr>
            <a:spLocks noGrp="1"/>
          </p:cNvSpPr>
          <p:nvPr>
            <p:ph sz="half" idx="2"/>
          </p:nvPr>
        </p:nvSpPr>
        <p:spPr>
          <a:xfrm>
            <a:off x="6613029" y="1461524"/>
            <a:ext cx="4895288" cy="2708599"/>
          </a:xfrm>
        </p:spPr>
        <p:txBody>
          <a:bodyPr/>
          <a:lstStyle/>
          <a:p>
            <a:r>
              <a:rPr lang="en-US" sz="2000" dirty="0"/>
              <a:t>Tendons are closer to the functioning of real muscles</a:t>
            </a:r>
          </a:p>
          <a:p>
            <a:r>
              <a:rPr lang="en-US" sz="2000" dirty="0"/>
              <a:t>2 tendons, one for each side of the tail</a:t>
            </a:r>
          </a:p>
          <a:p>
            <a:r>
              <a:rPr lang="en-US" sz="2000" dirty="0"/>
              <a:t>Total forces corresponds to the sum of the muscles’ force in each segment</a:t>
            </a:r>
          </a:p>
          <a:p>
            <a:r>
              <a:rPr lang="en-US" sz="2000" dirty="0"/>
              <a:t>Made using </a:t>
            </a:r>
            <a:r>
              <a:rPr lang="en-US" sz="2000" dirty="0" err="1"/>
              <a:t>Mujoco</a:t>
            </a:r>
            <a:r>
              <a:rPr lang="en-US" sz="2000" dirty="0"/>
              <a:t> engine</a:t>
            </a:r>
          </a:p>
        </p:txBody>
      </p:sp>
      <p:sp>
        <p:nvSpPr>
          <p:cNvPr id="6" name="Footer Placeholder 5">
            <a:extLst>
              <a:ext uri="{FF2B5EF4-FFF2-40B4-BE49-F238E27FC236}">
                <a16:creationId xmlns:a16="http://schemas.microsoft.com/office/drawing/2014/main" id="{5E70916B-D563-E49B-4D1A-06CDFD13D41E}"/>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D6E14515-AE36-F8B6-862D-9DE0EE6EB9DC}"/>
              </a:ext>
            </a:extLst>
          </p:cNvPr>
          <p:cNvSpPr>
            <a:spLocks noGrp="1"/>
          </p:cNvSpPr>
          <p:nvPr>
            <p:ph type="sldNum" sz="quarter" idx="12"/>
          </p:nvPr>
        </p:nvSpPr>
        <p:spPr/>
        <p:txBody>
          <a:bodyPr/>
          <a:lstStyle/>
          <a:p>
            <a:fld id="{E1E1CD7C-2161-7D43-862E-CE4C333CD873}" type="slidenum">
              <a:rPr lang="fr-FR" smtClean="0"/>
              <a:pPr/>
              <a:t>15</a:t>
            </a:fld>
            <a:endParaRPr lang="fr-FR" dirty="0"/>
          </a:p>
        </p:txBody>
      </p:sp>
      <p:sp>
        <p:nvSpPr>
          <p:cNvPr id="8" name="Title 2">
            <a:extLst>
              <a:ext uri="{FF2B5EF4-FFF2-40B4-BE49-F238E27FC236}">
                <a16:creationId xmlns:a16="http://schemas.microsoft.com/office/drawing/2014/main" id="{7812AC10-AC4D-5B84-BE53-5B00C8C03CA1}"/>
              </a:ext>
            </a:extLst>
          </p:cNvPr>
          <p:cNvSpPr>
            <a:spLocks noGrp="1"/>
          </p:cNvSpPr>
          <p:nvPr>
            <p:ph type="title"/>
          </p:nvPr>
        </p:nvSpPr>
        <p:spPr>
          <a:xfrm>
            <a:off x="1206500" y="239714"/>
            <a:ext cx="4889500" cy="654754"/>
          </a:xfrm>
        </p:spPr>
        <p:txBody>
          <a:bodyPr/>
          <a:lstStyle/>
          <a:p>
            <a:r>
              <a:rPr lang="en-US" dirty="0"/>
              <a:t>Simulations</a:t>
            </a:r>
          </a:p>
        </p:txBody>
      </p:sp>
      <p:sp>
        <p:nvSpPr>
          <p:cNvPr id="10" name="Title 2">
            <a:extLst>
              <a:ext uri="{FF2B5EF4-FFF2-40B4-BE49-F238E27FC236}">
                <a16:creationId xmlns:a16="http://schemas.microsoft.com/office/drawing/2014/main" id="{3C90FD34-0991-4AD6-6A03-64781A7E5828}"/>
              </a:ext>
            </a:extLst>
          </p:cNvPr>
          <p:cNvSpPr txBox="1">
            <a:spLocks/>
          </p:cNvSpPr>
          <p:nvPr/>
        </p:nvSpPr>
        <p:spPr>
          <a:xfrm>
            <a:off x="1206500" y="955523"/>
            <a:ext cx="3180305" cy="654754"/>
          </a:xfrm>
          <a:prstGeom prst="rect">
            <a:avLst/>
          </a:prstGeom>
        </p:spPr>
        <p:txBody>
          <a:bodyPr vert="horz" lIns="180000" tIns="0" rIns="72000" bIns="46800" rtlCol="0" anchor="t">
            <a:normAutofit/>
          </a:bodyPr>
          <a:lstStyle>
            <a:lvl1pPr algn="l" defTabSz="914377" rtl="0" eaLnBrk="1" latinLnBrk="0" hangingPunct="1">
              <a:lnSpc>
                <a:spcPct val="80000"/>
              </a:lnSpc>
              <a:spcBef>
                <a:spcPct val="0"/>
              </a:spcBef>
              <a:buNone/>
              <a:defRPr sz="4267" b="1" i="0" kern="1000" spc="-93"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sz="3200" dirty="0"/>
              <a:t>Motor-driven</a:t>
            </a:r>
          </a:p>
        </p:txBody>
      </p:sp>
      <p:sp>
        <p:nvSpPr>
          <p:cNvPr id="11" name="Title 2">
            <a:extLst>
              <a:ext uri="{FF2B5EF4-FFF2-40B4-BE49-F238E27FC236}">
                <a16:creationId xmlns:a16="http://schemas.microsoft.com/office/drawing/2014/main" id="{E6604D7F-385E-AF49-BC23-166F08952C10}"/>
              </a:ext>
            </a:extLst>
          </p:cNvPr>
          <p:cNvSpPr txBox="1">
            <a:spLocks/>
          </p:cNvSpPr>
          <p:nvPr/>
        </p:nvSpPr>
        <p:spPr>
          <a:xfrm>
            <a:off x="6741128" y="971430"/>
            <a:ext cx="3180305" cy="654754"/>
          </a:xfrm>
          <a:prstGeom prst="rect">
            <a:avLst/>
          </a:prstGeom>
        </p:spPr>
        <p:txBody>
          <a:bodyPr vert="horz" lIns="180000" tIns="0" rIns="72000" bIns="46800" rtlCol="0" anchor="t">
            <a:normAutofit/>
          </a:bodyPr>
          <a:lstStyle>
            <a:lvl1pPr algn="l" defTabSz="914377" rtl="0" eaLnBrk="1" latinLnBrk="0" hangingPunct="1">
              <a:lnSpc>
                <a:spcPct val="80000"/>
              </a:lnSpc>
              <a:spcBef>
                <a:spcPct val="0"/>
              </a:spcBef>
              <a:buNone/>
              <a:defRPr sz="4267" b="1" i="0" kern="1000" spc="-93"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sz="3200" dirty="0"/>
              <a:t>Tendon-driven</a:t>
            </a:r>
          </a:p>
        </p:txBody>
      </p:sp>
      <p:grpSp>
        <p:nvGrpSpPr>
          <p:cNvPr id="31" name="Group 30">
            <a:extLst>
              <a:ext uri="{FF2B5EF4-FFF2-40B4-BE49-F238E27FC236}">
                <a16:creationId xmlns:a16="http://schemas.microsoft.com/office/drawing/2014/main" id="{50A8AF65-9416-C441-20DF-46DF172AD9C3}"/>
              </a:ext>
            </a:extLst>
          </p:cNvPr>
          <p:cNvGrpSpPr/>
          <p:nvPr/>
        </p:nvGrpSpPr>
        <p:grpSpPr>
          <a:xfrm>
            <a:off x="886548" y="3904342"/>
            <a:ext cx="10941722" cy="2585379"/>
            <a:chOff x="886548" y="3904342"/>
            <a:chExt cx="10941722" cy="2585379"/>
          </a:xfrm>
        </p:grpSpPr>
        <p:grpSp>
          <p:nvGrpSpPr>
            <p:cNvPr id="28" name="Group 27">
              <a:extLst>
                <a:ext uri="{FF2B5EF4-FFF2-40B4-BE49-F238E27FC236}">
                  <a16:creationId xmlns:a16="http://schemas.microsoft.com/office/drawing/2014/main" id="{5F7D9821-9C41-0DC3-9378-85A33D9538AA}"/>
                </a:ext>
              </a:extLst>
            </p:cNvPr>
            <p:cNvGrpSpPr/>
            <p:nvPr/>
          </p:nvGrpSpPr>
          <p:grpSpPr>
            <a:xfrm>
              <a:off x="886548" y="3904342"/>
              <a:ext cx="10941722" cy="2248400"/>
              <a:chOff x="886548" y="3904342"/>
              <a:chExt cx="10941722" cy="2248400"/>
            </a:xfrm>
          </p:grpSpPr>
          <p:pic>
            <p:nvPicPr>
              <p:cNvPr id="16" name="Picture 15" descr="A black background with a black circle and a red dot&#10;&#10;Description automatically generated">
                <a:extLst>
                  <a:ext uri="{FF2B5EF4-FFF2-40B4-BE49-F238E27FC236}">
                    <a16:creationId xmlns:a16="http://schemas.microsoft.com/office/drawing/2014/main" id="{DF1FD6E5-AE9C-0198-3B27-B4FC79364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548" y="3904342"/>
                <a:ext cx="10941722" cy="2121405"/>
              </a:xfrm>
              <a:prstGeom prst="rect">
                <a:avLst/>
              </a:prstGeom>
            </p:spPr>
          </p:pic>
          <p:sp>
            <p:nvSpPr>
              <p:cNvPr id="17" name="TextBox 16">
                <a:extLst>
                  <a:ext uri="{FF2B5EF4-FFF2-40B4-BE49-F238E27FC236}">
                    <a16:creationId xmlns:a16="http://schemas.microsoft.com/office/drawing/2014/main" id="{D0F681F5-C8A7-1F4B-FB0A-21B74BF79413}"/>
                  </a:ext>
                </a:extLst>
              </p:cNvPr>
              <p:cNvSpPr txBox="1"/>
              <p:nvPr/>
            </p:nvSpPr>
            <p:spPr>
              <a:xfrm>
                <a:off x="6613029" y="5034334"/>
                <a:ext cx="1486304" cy="261610"/>
              </a:xfrm>
              <a:prstGeom prst="rect">
                <a:avLst/>
              </a:prstGeom>
              <a:noFill/>
            </p:spPr>
            <p:txBody>
              <a:bodyPr wrap="none" rtlCol="0">
                <a:spAutoFit/>
              </a:bodyPr>
              <a:lstStyle/>
              <a:p>
                <a:r>
                  <a:rPr lang="en-US" sz="1100" dirty="0"/>
                  <a:t>Motorized hinge joint</a:t>
                </a:r>
              </a:p>
            </p:txBody>
          </p:sp>
          <p:sp>
            <p:nvSpPr>
              <p:cNvPr id="18" name="TextBox 17">
                <a:extLst>
                  <a:ext uri="{FF2B5EF4-FFF2-40B4-BE49-F238E27FC236}">
                    <a16:creationId xmlns:a16="http://schemas.microsoft.com/office/drawing/2014/main" id="{8CCFDB39-697B-BBCC-7B45-2721F8AEF63C}"/>
                  </a:ext>
                </a:extLst>
              </p:cNvPr>
              <p:cNvSpPr txBox="1"/>
              <p:nvPr/>
            </p:nvSpPr>
            <p:spPr>
              <a:xfrm>
                <a:off x="6613029" y="5248533"/>
                <a:ext cx="853119" cy="261610"/>
              </a:xfrm>
              <a:prstGeom prst="rect">
                <a:avLst/>
              </a:prstGeom>
              <a:noFill/>
            </p:spPr>
            <p:txBody>
              <a:bodyPr wrap="none" rtlCol="0">
                <a:spAutoFit/>
              </a:bodyPr>
              <a:lstStyle/>
              <a:p>
                <a:r>
                  <a:rPr lang="en-US" sz="1100" dirty="0"/>
                  <a:t>Hinge joint</a:t>
                </a:r>
              </a:p>
            </p:txBody>
          </p:sp>
          <p:sp>
            <p:nvSpPr>
              <p:cNvPr id="21" name="TextBox 20">
                <a:extLst>
                  <a:ext uri="{FF2B5EF4-FFF2-40B4-BE49-F238E27FC236}">
                    <a16:creationId xmlns:a16="http://schemas.microsoft.com/office/drawing/2014/main" id="{657964C3-A28D-A3AB-61CA-BEE7857BCE4E}"/>
                  </a:ext>
                </a:extLst>
              </p:cNvPr>
              <p:cNvSpPr txBox="1"/>
              <p:nvPr/>
            </p:nvSpPr>
            <p:spPr>
              <a:xfrm>
                <a:off x="6613029" y="5462732"/>
                <a:ext cx="1446230" cy="261610"/>
              </a:xfrm>
              <a:prstGeom prst="rect">
                <a:avLst/>
              </a:prstGeom>
              <a:noFill/>
            </p:spPr>
            <p:txBody>
              <a:bodyPr wrap="none" rtlCol="0">
                <a:spAutoFit/>
              </a:bodyPr>
              <a:lstStyle/>
              <a:p>
                <a:r>
                  <a:rPr lang="en-US" sz="1100" dirty="0"/>
                  <a:t>Tendon pass-trough</a:t>
                </a:r>
              </a:p>
            </p:txBody>
          </p:sp>
          <p:sp>
            <p:nvSpPr>
              <p:cNvPr id="22" name="TextBox 21">
                <a:extLst>
                  <a:ext uri="{FF2B5EF4-FFF2-40B4-BE49-F238E27FC236}">
                    <a16:creationId xmlns:a16="http://schemas.microsoft.com/office/drawing/2014/main" id="{F8EA8C67-CFFA-CDF2-9A37-9E537F108BF0}"/>
                  </a:ext>
                </a:extLst>
              </p:cNvPr>
              <p:cNvSpPr txBox="1"/>
              <p:nvPr/>
            </p:nvSpPr>
            <p:spPr>
              <a:xfrm>
                <a:off x="6613029" y="5676931"/>
                <a:ext cx="1500732" cy="261610"/>
              </a:xfrm>
              <a:prstGeom prst="rect">
                <a:avLst/>
              </a:prstGeom>
              <a:noFill/>
            </p:spPr>
            <p:txBody>
              <a:bodyPr wrap="none" rtlCol="0">
                <a:spAutoFit/>
              </a:bodyPr>
              <a:lstStyle/>
              <a:p>
                <a:r>
                  <a:rPr lang="en-US" sz="1100" dirty="0"/>
                  <a:t>Tendon attach points</a:t>
                </a:r>
              </a:p>
            </p:txBody>
          </p:sp>
          <p:sp>
            <p:nvSpPr>
              <p:cNvPr id="23" name="TextBox 22">
                <a:extLst>
                  <a:ext uri="{FF2B5EF4-FFF2-40B4-BE49-F238E27FC236}">
                    <a16:creationId xmlns:a16="http://schemas.microsoft.com/office/drawing/2014/main" id="{BBAE7520-A13A-6F05-2377-AE248161F665}"/>
                  </a:ext>
                </a:extLst>
              </p:cNvPr>
              <p:cNvSpPr txBox="1"/>
              <p:nvPr/>
            </p:nvSpPr>
            <p:spPr>
              <a:xfrm>
                <a:off x="6613029" y="5891132"/>
                <a:ext cx="663964" cy="261610"/>
              </a:xfrm>
              <a:prstGeom prst="rect">
                <a:avLst/>
              </a:prstGeom>
              <a:noFill/>
            </p:spPr>
            <p:txBody>
              <a:bodyPr wrap="none" rtlCol="0">
                <a:spAutoFit/>
              </a:bodyPr>
              <a:lstStyle/>
              <a:p>
                <a:r>
                  <a:rPr lang="en-US" sz="1100" dirty="0"/>
                  <a:t>Tendon</a:t>
                </a:r>
              </a:p>
            </p:txBody>
          </p:sp>
        </p:grpSp>
        <p:sp>
          <p:nvSpPr>
            <p:cNvPr id="30" name="TextBox 29">
              <a:extLst>
                <a:ext uri="{FF2B5EF4-FFF2-40B4-BE49-F238E27FC236}">
                  <a16:creationId xmlns:a16="http://schemas.microsoft.com/office/drawing/2014/main" id="{884B893C-1D61-616B-089A-119502AFA696}"/>
                </a:ext>
              </a:extLst>
            </p:cNvPr>
            <p:cNvSpPr txBox="1"/>
            <p:nvPr/>
          </p:nvSpPr>
          <p:spPr>
            <a:xfrm>
              <a:off x="886548" y="6243500"/>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413C3A"/>
                  </a:solidFill>
                  <a:latin typeface="Arial"/>
                </a:rPr>
                <a:t>Scheme of both simulations in top view</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grpSp>
      <p:pic>
        <p:nvPicPr>
          <p:cNvPr id="35" name="Picture 34" descr="Impact Hub Zurich | University of Zurich - Impact Hub Zurich">
            <a:extLst>
              <a:ext uri="{FF2B5EF4-FFF2-40B4-BE49-F238E27FC236}">
                <a16:creationId xmlns:a16="http://schemas.microsoft.com/office/drawing/2014/main" id="{50BAD2A3-E859-5B7B-B226-4AA95C0E9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iorob logo ‒ BioRob ‐ EPFL">
            <a:extLst>
              <a:ext uri="{FF2B5EF4-FFF2-40B4-BE49-F238E27FC236}">
                <a16:creationId xmlns:a16="http://schemas.microsoft.com/office/drawing/2014/main" id="{4E7E2771-05A4-724F-CD63-E9A6F0762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37" name="Date Placeholder 3">
            <a:extLst>
              <a:ext uri="{FF2B5EF4-FFF2-40B4-BE49-F238E27FC236}">
                <a16:creationId xmlns:a16="http://schemas.microsoft.com/office/drawing/2014/main" id="{C44AF8A5-C587-495F-5F11-CD568879CE7A}"/>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38" name="Picture 2" descr="Empa - Swiss Federal Laboratories for Materials Science and Technology">
            <a:extLst>
              <a:ext uri="{FF2B5EF4-FFF2-40B4-BE49-F238E27FC236}">
                <a16:creationId xmlns:a16="http://schemas.microsoft.com/office/drawing/2014/main" id="{D3327660-702C-8D47-0581-1BC54D445A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6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E70916B-D563-E49B-4D1A-06CDFD13D41E}"/>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D6E14515-AE36-F8B6-862D-9DE0EE6EB9DC}"/>
              </a:ext>
            </a:extLst>
          </p:cNvPr>
          <p:cNvSpPr>
            <a:spLocks noGrp="1"/>
          </p:cNvSpPr>
          <p:nvPr>
            <p:ph type="sldNum" sz="quarter" idx="12"/>
          </p:nvPr>
        </p:nvSpPr>
        <p:spPr/>
        <p:txBody>
          <a:bodyPr/>
          <a:lstStyle/>
          <a:p>
            <a:fld id="{E1E1CD7C-2161-7D43-862E-CE4C333CD873}" type="slidenum">
              <a:rPr lang="fr-FR" smtClean="0"/>
              <a:pPr/>
              <a:t>16</a:t>
            </a:fld>
            <a:endParaRPr lang="fr-FR" dirty="0"/>
          </a:p>
        </p:txBody>
      </p:sp>
      <p:sp>
        <p:nvSpPr>
          <p:cNvPr id="8" name="Title 2">
            <a:extLst>
              <a:ext uri="{FF2B5EF4-FFF2-40B4-BE49-F238E27FC236}">
                <a16:creationId xmlns:a16="http://schemas.microsoft.com/office/drawing/2014/main" id="{7812AC10-AC4D-5B84-BE53-5B00C8C03CA1}"/>
              </a:ext>
            </a:extLst>
          </p:cNvPr>
          <p:cNvSpPr>
            <a:spLocks noGrp="1"/>
          </p:cNvSpPr>
          <p:nvPr>
            <p:ph type="title"/>
          </p:nvPr>
        </p:nvSpPr>
        <p:spPr>
          <a:xfrm>
            <a:off x="1206500" y="239714"/>
            <a:ext cx="4889500" cy="654754"/>
          </a:xfrm>
        </p:spPr>
        <p:txBody>
          <a:bodyPr/>
          <a:lstStyle/>
          <a:p>
            <a:r>
              <a:rPr lang="en-US" dirty="0"/>
              <a:t>Simulations</a:t>
            </a:r>
          </a:p>
        </p:txBody>
      </p:sp>
      <p:sp>
        <p:nvSpPr>
          <p:cNvPr id="10" name="Title 2">
            <a:extLst>
              <a:ext uri="{FF2B5EF4-FFF2-40B4-BE49-F238E27FC236}">
                <a16:creationId xmlns:a16="http://schemas.microsoft.com/office/drawing/2014/main" id="{3C90FD34-0991-4AD6-6A03-64781A7E5828}"/>
              </a:ext>
            </a:extLst>
          </p:cNvPr>
          <p:cNvSpPr txBox="1">
            <a:spLocks/>
          </p:cNvSpPr>
          <p:nvPr/>
        </p:nvSpPr>
        <p:spPr>
          <a:xfrm>
            <a:off x="1206500" y="955523"/>
            <a:ext cx="3180305" cy="654754"/>
          </a:xfrm>
          <a:prstGeom prst="rect">
            <a:avLst/>
          </a:prstGeom>
        </p:spPr>
        <p:txBody>
          <a:bodyPr vert="horz" lIns="180000" tIns="0" rIns="72000" bIns="46800" rtlCol="0" anchor="t">
            <a:normAutofit/>
          </a:bodyPr>
          <a:lstStyle>
            <a:lvl1pPr algn="l" defTabSz="914377" rtl="0" eaLnBrk="1" latinLnBrk="0" hangingPunct="1">
              <a:lnSpc>
                <a:spcPct val="80000"/>
              </a:lnSpc>
              <a:spcBef>
                <a:spcPct val="0"/>
              </a:spcBef>
              <a:buNone/>
              <a:defRPr sz="4267" b="1" i="0" kern="1000" spc="-93"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sz="3200" dirty="0"/>
              <a:t>Motor-driven</a:t>
            </a:r>
          </a:p>
        </p:txBody>
      </p:sp>
      <p:sp>
        <p:nvSpPr>
          <p:cNvPr id="11" name="Title 2">
            <a:extLst>
              <a:ext uri="{FF2B5EF4-FFF2-40B4-BE49-F238E27FC236}">
                <a16:creationId xmlns:a16="http://schemas.microsoft.com/office/drawing/2014/main" id="{E6604D7F-385E-AF49-BC23-166F08952C10}"/>
              </a:ext>
            </a:extLst>
          </p:cNvPr>
          <p:cNvSpPr txBox="1">
            <a:spLocks/>
          </p:cNvSpPr>
          <p:nvPr/>
        </p:nvSpPr>
        <p:spPr>
          <a:xfrm>
            <a:off x="6741128" y="971430"/>
            <a:ext cx="3180305" cy="654754"/>
          </a:xfrm>
          <a:prstGeom prst="rect">
            <a:avLst/>
          </a:prstGeom>
        </p:spPr>
        <p:txBody>
          <a:bodyPr vert="horz" lIns="180000" tIns="0" rIns="72000" bIns="46800" rtlCol="0" anchor="t">
            <a:normAutofit/>
          </a:bodyPr>
          <a:lstStyle>
            <a:lvl1pPr algn="l" defTabSz="914377" rtl="0" eaLnBrk="1" latinLnBrk="0" hangingPunct="1">
              <a:lnSpc>
                <a:spcPct val="80000"/>
              </a:lnSpc>
              <a:spcBef>
                <a:spcPct val="0"/>
              </a:spcBef>
              <a:buNone/>
              <a:defRPr sz="4267" b="1" i="0" kern="1000" spc="-93"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sz="3200" dirty="0"/>
              <a:t>Tendon-driven</a:t>
            </a:r>
          </a:p>
        </p:txBody>
      </p:sp>
      <p:grpSp>
        <p:nvGrpSpPr>
          <p:cNvPr id="34" name="Group 33">
            <a:extLst>
              <a:ext uri="{FF2B5EF4-FFF2-40B4-BE49-F238E27FC236}">
                <a16:creationId xmlns:a16="http://schemas.microsoft.com/office/drawing/2014/main" id="{B73605C9-AD50-6337-AAFE-9B69FE99BD2E}"/>
              </a:ext>
            </a:extLst>
          </p:cNvPr>
          <p:cNvGrpSpPr/>
          <p:nvPr/>
        </p:nvGrpSpPr>
        <p:grpSpPr>
          <a:xfrm>
            <a:off x="1206956" y="1461524"/>
            <a:ext cx="10686325" cy="4746344"/>
            <a:chOff x="1206956" y="1461524"/>
            <a:chExt cx="10686325" cy="4746344"/>
          </a:xfrm>
        </p:grpSpPr>
        <p:grpSp>
          <p:nvGrpSpPr>
            <p:cNvPr id="29" name="Group 28">
              <a:extLst>
                <a:ext uri="{FF2B5EF4-FFF2-40B4-BE49-F238E27FC236}">
                  <a16:creationId xmlns:a16="http://schemas.microsoft.com/office/drawing/2014/main" id="{9D27DEF2-1859-720D-553D-A89F726662D6}"/>
                </a:ext>
              </a:extLst>
            </p:cNvPr>
            <p:cNvGrpSpPr/>
            <p:nvPr/>
          </p:nvGrpSpPr>
          <p:grpSpPr>
            <a:xfrm>
              <a:off x="1312723" y="1461524"/>
              <a:ext cx="8738870" cy="4500124"/>
              <a:chOff x="1312723" y="1461524"/>
              <a:chExt cx="8738870" cy="4500124"/>
            </a:xfrm>
          </p:grpSpPr>
          <p:pic>
            <p:nvPicPr>
              <p:cNvPr id="24" name="Content Placeholder 7" descr="A picture containing cartoon, art, illustration, creativity&#10;&#10;Description automatically generated with medium confidence">
                <a:extLst>
                  <a:ext uri="{FF2B5EF4-FFF2-40B4-BE49-F238E27FC236}">
                    <a16:creationId xmlns:a16="http://schemas.microsoft.com/office/drawing/2014/main" id="{4B62EF56-E1F5-E7B2-A297-414A142BB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994" y="3201329"/>
                <a:ext cx="2795790" cy="2760319"/>
              </a:xfrm>
              <a:prstGeom prst="rect">
                <a:avLst/>
              </a:prstGeom>
            </p:spPr>
          </p:pic>
          <p:pic>
            <p:nvPicPr>
              <p:cNvPr id="25" name="Picture 24" descr="A picture containing cartoon, LEGO, toy&#10;&#10;Description automatically generated">
                <a:extLst>
                  <a:ext uri="{FF2B5EF4-FFF2-40B4-BE49-F238E27FC236}">
                    <a16:creationId xmlns:a16="http://schemas.microsoft.com/office/drawing/2014/main" id="{3BE5A273-CDF7-FAF3-199C-E4AD254B8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185" y="1461524"/>
                <a:ext cx="3311408" cy="1622274"/>
              </a:xfrm>
              <a:prstGeom prst="rect">
                <a:avLst/>
              </a:prstGeom>
            </p:spPr>
          </p:pic>
          <p:pic>
            <p:nvPicPr>
              <p:cNvPr id="26" name="Picture 25" descr="A picture containing pattern, chessman&#10;&#10;Description automatically generated">
                <a:extLst>
                  <a:ext uri="{FF2B5EF4-FFF2-40B4-BE49-F238E27FC236}">
                    <a16:creationId xmlns:a16="http://schemas.microsoft.com/office/drawing/2014/main" id="{54FDFFBF-71B7-A2D1-D40A-72796F957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07040" y="3313199"/>
                <a:ext cx="2625581" cy="2536578"/>
              </a:xfrm>
              <a:prstGeom prst="rect">
                <a:avLst/>
              </a:prstGeom>
            </p:spPr>
          </p:pic>
          <p:pic>
            <p:nvPicPr>
              <p:cNvPr id="27" name="Picture 26" descr="A picture containing cartoon, LEGO&#10;&#10;Description automatically generated">
                <a:extLst>
                  <a:ext uri="{FF2B5EF4-FFF2-40B4-BE49-F238E27FC236}">
                    <a16:creationId xmlns:a16="http://schemas.microsoft.com/office/drawing/2014/main" id="{D05C874F-6E47-CE1D-4218-F2590D28CE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723" y="1649419"/>
                <a:ext cx="3427076" cy="1246485"/>
              </a:xfrm>
              <a:prstGeom prst="rect">
                <a:avLst/>
              </a:prstGeom>
            </p:spPr>
          </p:pic>
        </p:grpSp>
        <p:sp>
          <p:nvSpPr>
            <p:cNvPr id="32" name="TextBox 31">
              <a:extLst>
                <a:ext uri="{FF2B5EF4-FFF2-40B4-BE49-F238E27FC236}">
                  <a16:creationId xmlns:a16="http://schemas.microsoft.com/office/drawing/2014/main" id="{75CFA065-98B6-763F-2A30-2CE79DB530AC}"/>
                </a:ext>
              </a:extLst>
            </p:cNvPr>
            <p:cNvSpPr txBox="1"/>
            <p:nvPr/>
          </p:nvSpPr>
          <p:spPr>
            <a:xfrm>
              <a:off x="1206956" y="5961647"/>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413C3A"/>
                  </a:solidFill>
                  <a:effectLst/>
                  <a:uLnTx/>
                  <a:uFillTx/>
                  <a:latin typeface="Arial"/>
                  <a:ea typeface="+mn-ea"/>
                  <a:cs typeface="+mn-cs"/>
                </a:rPr>
                <a:t>Motor-driven simulation</a:t>
              </a:r>
              <a:r>
                <a:rPr lang="en-US" sz="1000" dirty="0">
                  <a:solidFill>
                    <a:srgbClr val="413C3A"/>
                  </a:solidFill>
                  <a:latin typeface="Arial"/>
                </a:rPr>
                <a:t> lateral and top view, box is 30 cm wide</a:t>
              </a:r>
              <a:endParaRPr kumimoji="0" lang="en-US" sz="1000" b="0" u="none" strike="noStrike" kern="1200" cap="none" spc="0" normalizeH="0" baseline="0" noProof="0" dirty="0">
                <a:ln>
                  <a:noFill/>
                </a:ln>
                <a:solidFill>
                  <a:srgbClr val="413C3A"/>
                </a:solidFill>
                <a:effectLst/>
                <a:uLnTx/>
                <a:uFillTx/>
                <a:latin typeface="Arial"/>
                <a:ea typeface="+mn-ea"/>
                <a:cs typeface="+mn-cs"/>
              </a:endParaRPr>
            </a:p>
          </p:txBody>
        </p:sp>
        <p:sp>
          <p:nvSpPr>
            <p:cNvPr id="33" name="TextBox 32">
              <a:extLst>
                <a:ext uri="{FF2B5EF4-FFF2-40B4-BE49-F238E27FC236}">
                  <a16:creationId xmlns:a16="http://schemas.microsoft.com/office/drawing/2014/main" id="{BC57EB1F-3A51-BBA9-7F0C-A2255D1111F1}"/>
                </a:ext>
              </a:extLst>
            </p:cNvPr>
            <p:cNvSpPr txBox="1"/>
            <p:nvPr/>
          </p:nvSpPr>
          <p:spPr>
            <a:xfrm>
              <a:off x="6997994" y="5961647"/>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rgbClr val="413C3A"/>
                  </a:solidFill>
                  <a:effectLst/>
                  <a:uLnTx/>
                  <a:uFillTx/>
                  <a:latin typeface="Arial"/>
                  <a:ea typeface="+mn-ea"/>
                  <a:cs typeface="+mn-cs"/>
                </a:rPr>
                <a:t>Tendon-driven simulation</a:t>
              </a:r>
              <a:r>
                <a:rPr lang="en-US" sz="1000" dirty="0">
                  <a:solidFill>
                    <a:srgbClr val="413C3A"/>
                  </a:solidFill>
                  <a:latin typeface="Arial"/>
                </a:rPr>
                <a:t> lateral and top view, box is 30 cm wide</a:t>
              </a:r>
              <a:endParaRPr kumimoji="0" lang="en-US" sz="1000" b="0" u="none" strike="noStrike" kern="1200" cap="none" spc="0" normalizeH="0" baseline="0" noProof="0" dirty="0">
                <a:ln>
                  <a:noFill/>
                </a:ln>
                <a:solidFill>
                  <a:srgbClr val="413C3A"/>
                </a:solidFill>
                <a:effectLst/>
                <a:uLnTx/>
                <a:uFillTx/>
                <a:latin typeface="Arial"/>
                <a:ea typeface="+mn-ea"/>
                <a:cs typeface="+mn-cs"/>
              </a:endParaRPr>
            </a:p>
          </p:txBody>
        </p:sp>
      </p:grpSp>
      <p:pic>
        <p:nvPicPr>
          <p:cNvPr id="14" name="Picture 13" descr="Impact Hub Zurich | University of Zurich - Impact Hub Zurich">
            <a:extLst>
              <a:ext uri="{FF2B5EF4-FFF2-40B4-BE49-F238E27FC236}">
                <a16:creationId xmlns:a16="http://schemas.microsoft.com/office/drawing/2014/main" id="{9158D210-90C7-BA1C-7A4F-BB29B4C861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iorob logo ‒ BioRob ‐ EPFL">
            <a:extLst>
              <a:ext uri="{FF2B5EF4-FFF2-40B4-BE49-F238E27FC236}">
                <a16:creationId xmlns:a16="http://schemas.microsoft.com/office/drawing/2014/main" id="{B3BF9ECF-EF15-2731-AAAF-AE3CD6168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9" name="Date Placeholder 3">
            <a:extLst>
              <a:ext uri="{FF2B5EF4-FFF2-40B4-BE49-F238E27FC236}">
                <a16:creationId xmlns:a16="http://schemas.microsoft.com/office/drawing/2014/main" id="{10230DBE-8455-23E0-3A2D-B87A4CE8B546}"/>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20" name="Picture 2" descr="Empa - Swiss Federal Laboratories for Materials Science and Technology">
            <a:extLst>
              <a:ext uri="{FF2B5EF4-FFF2-40B4-BE49-F238E27FC236}">
                <a16:creationId xmlns:a16="http://schemas.microsoft.com/office/drawing/2014/main" id="{24468B65-3AF7-53B8-315E-D4A74B92D6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86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E70916B-D563-E49B-4D1A-06CDFD13D41E}"/>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D6E14515-AE36-F8B6-862D-9DE0EE6EB9DC}"/>
              </a:ext>
            </a:extLst>
          </p:cNvPr>
          <p:cNvSpPr>
            <a:spLocks noGrp="1"/>
          </p:cNvSpPr>
          <p:nvPr>
            <p:ph type="sldNum" sz="quarter" idx="12"/>
          </p:nvPr>
        </p:nvSpPr>
        <p:spPr/>
        <p:txBody>
          <a:bodyPr/>
          <a:lstStyle/>
          <a:p>
            <a:fld id="{E1E1CD7C-2161-7D43-862E-CE4C333CD873}" type="slidenum">
              <a:rPr lang="fr-FR" smtClean="0"/>
              <a:pPr/>
              <a:t>17</a:t>
            </a:fld>
            <a:endParaRPr lang="fr-FR" dirty="0"/>
          </a:p>
        </p:txBody>
      </p:sp>
      <p:sp>
        <p:nvSpPr>
          <p:cNvPr id="8" name="Title 2">
            <a:extLst>
              <a:ext uri="{FF2B5EF4-FFF2-40B4-BE49-F238E27FC236}">
                <a16:creationId xmlns:a16="http://schemas.microsoft.com/office/drawing/2014/main" id="{7812AC10-AC4D-5B84-BE53-5B00C8C03CA1}"/>
              </a:ext>
            </a:extLst>
          </p:cNvPr>
          <p:cNvSpPr>
            <a:spLocks noGrp="1"/>
          </p:cNvSpPr>
          <p:nvPr>
            <p:ph type="title"/>
          </p:nvPr>
        </p:nvSpPr>
        <p:spPr>
          <a:xfrm>
            <a:off x="1206500" y="239714"/>
            <a:ext cx="4889500" cy="654754"/>
          </a:xfrm>
        </p:spPr>
        <p:txBody>
          <a:bodyPr/>
          <a:lstStyle/>
          <a:p>
            <a:r>
              <a:rPr lang="en-US" dirty="0"/>
              <a:t>Simulations</a:t>
            </a:r>
          </a:p>
        </p:txBody>
      </p:sp>
      <p:sp>
        <p:nvSpPr>
          <p:cNvPr id="10" name="Title 2">
            <a:extLst>
              <a:ext uri="{FF2B5EF4-FFF2-40B4-BE49-F238E27FC236}">
                <a16:creationId xmlns:a16="http://schemas.microsoft.com/office/drawing/2014/main" id="{3C90FD34-0991-4AD6-6A03-64781A7E5828}"/>
              </a:ext>
            </a:extLst>
          </p:cNvPr>
          <p:cNvSpPr txBox="1">
            <a:spLocks/>
          </p:cNvSpPr>
          <p:nvPr/>
        </p:nvSpPr>
        <p:spPr>
          <a:xfrm>
            <a:off x="1206500" y="955523"/>
            <a:ext cx="3180305" cy="654754"/>
          </a:xfrm>
          <a:prstGeom prst="rect">
            <a:avLst/>
          </a:prstGeom>
        </p:spPr>
        <p:txBody>
          <a:bodyPr vert="horz" lIns="180000" tIns="0" rIns="72000" bIns="46800" rtlCol="0" anchor="t">
            <a:normAutofit/>
          </a:bodyPr>
          <a:lstStyle>
            <a:lvl1pPr algn="l" defTabSz="914377" rtl="0" eaLnBrk="1" latinLnBrk="0" hangingPunct="1">
              <a:lnSpc>
                <a:spcPct val="80000"/>
              </a:lnSpc>
              <a:spcBef>
                <a:spcPct val="0"/>
              </a:spcBef>
              <a:buNone/>
              <a:defRPr sz="4267" b="1" i="0" kern="1000" spc="-93"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sz="3200" dirty="0"/>
              <a:t>Motor-driven</a:t>
            </a:r>
          </a:p>
        </p:txBody>
      </p:sp>
      <p:sp>
        <p:nvSpPr>
          <p:cNvPr id="11" name="Title 2">
            <a:extLst>
              <a:ext uri="{FF2B5EF4-FFF2-40B4-BE49-F238E27FC236}">
                <a16:creationId xmlns:a16="http://schemas.microsoft.com/office/drawing/2014/main" id="{E6604D7F-385E-AF49-BC23-166F08952C10}"/>
              </a:ext>
            </a:extLst>
          </p:cNvPr>
          <p:cNvSpPr txBox="1">
            <a:spLocks/>
          </p:cNvSpPr>
          <p:nvPr/>
        </p:nvSpPr>
        <p:spPr>
          <a:xfrm>
            <a:off x="6741128" y="971430"/>
            <a:ext cx="3180305" cy="654754"/>
          </a:xfrm>
          <a:prstGeom prst="rect">
            <a:avLst/>
          </a:prstGeom>
        </p:spPr>
        <p:txBody>
          <a:bodyPr vert="horz" lIns="180000" tIns="0" rIns="72000" bIns="46800" rtlCol="0" anchor="t">
            <a:normAutofit/>
          </a:bodyPr>
          <a:lstStyle>
            <a:lvl1pPr algn="l" defTabSz="914377" rtl="0" eaLnBrk="1" latinLnBrk="0" hangingPunct="1">
              <a:lnSpc>
                <a:spcPct val="80000"/>
              </a:lnSpc>
              <a:spcBef>
                <a:spcPct val="0"/>
              </a:spcBef>
              <a:buNone/>
              <a:defRPr sz="4267" b="1" i="0" kern="1000" spc="-93"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sz="3200" dirty="0"/>
              <a:t>Tendon-driven</a:t>
            </a:r>
          </a:p>
        </p:txBody>
      </p:sp>
      <p:pic>
        <p:nvPicPr>
          <p:cNvPr id="14" name="Picture 13" descr="Impact Hub Zurich | University of Zurich - Impact Hub Zurich">
            <a:extLst>
              <a:ext uri="{FF2B5EF4-FFF2-40B4-BE49-F238E27FC236}">
                <a16:creationId xmlns:a16="http://schemas.microsoft.com/office/drawing/2014/main" id="{9158D210-90C7-BA1C-7A4F-BB29B4C861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iorob logo ‒ BioRob ‐ EPFL">
            <a:extLst>
              <a:ext uri="{FF2B5EF4-FFF2-40B4-BE49-F238E27FC236}">
                <a16:creationId xmlns:a16="http://schemas.microsoft.com/office/drawing/2014/main" id="{B3BF9ECF-EF15-2731-AAAF-AE3CD6168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9" name="Date Placeholder 3">
            <a:extLst>
              <a:ext uri="{FF2B5EF4-FFF2-40B4-BE49-F238E27FC236}">
                <a16:creationId xmlns:a16="http://schemas.microsoft.com/office/drawing/2014/main" id="{10230DBE-8455-23E0-3A2D-B87A4CE8B546}"/>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3" name="tailFinal_4">
            <a:hlinkClick r:id="" action="ppaction://media"/>
            <a:extLst>
              <a:ext uri="{FF2B5EF4-FFF2-40B4-BE49-F238E27FC236}">
                <a16:creationId xmlns:a16="http://schemas.microsoft.com/office/drawing/2014/main" id="{038047A1-149B-0D95-7318-67F163FE768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09963" y="2115781"/>
            <a:ext cx="4669221" cy="2626437"/>
          </a:xfrm>
          <a:prstGeom prst="rect">
            <a:avLst/>
          </a:prstGeom>
        </p:spPr>
      </p:pic>
      <p:pic>
        <p:nvPicPr>
          <p:cNvPr id="5" name="mujocoBest">
            <a:hlinkClick r:id="" action="ppaction://media"/>
            <a:extLst>
              <a:ext uri="{FF2B5EF4-FFF2-40B4-BE49-F238E27FC236}">
                <a16:creationId xmlns:a16="http://schemas.microsoft.com/office/drawing/2014/main" id="{FD6A51B6-1F4B-EC6D-9839-48C4C7DC881D}"/>
              </a:ext>
            </a:extLst>
          </p:cNvPr>
          <p:cNvPicPr>
            <a:picLocks noChangeAspect="1"/>
          </p:cNvPicPr>
          <p:nvPr>
            <a:videoFile r:link="rId3"/>
            <p:extLst>
              <p:ext uri="{DAA4B4D4-6D71-4841-9C94-3DE7FCFB9230}">
                <p14:media xmlns:p14="http://schemas.microsoft.com/office/powerpoint/2010/main" r:embed="rId4">
                  <p14:trim end="560"/>
                </p14:media>
              </p:ext>
            </p:extLst>
          </p:nvPr>
        </p:nvPicPr>
        <p:blipFill>
          <a:blip r:embed="rId10"/>
          <a:stretch>
            <a:fillRect/>
          </a:stretch>
        </p:blipFill>
        <p:spPr>
          <a:xfrm>
            <a:off x="6169242" y="1610277"/>
            <a:ext cx="4876800" cy="3657600"/>
          </a:xfrm>
          <a:prstGeom prst="rect">
            <a:avLst/>
          </a:prstGeom>
        </p:spPr>
      </p:pic>
      <p:pic>
        <p:nvPicPr>
          <p:cNvPr id="9" name="Picture 2" descr="Empa - Swiss Federal Laboratories for Materials Science and Technology">
            <a:extLst>
              <a:ext uri="{FF2B5EF4-FFF2-40B4-BE49-F238E27FC236}">
                <a16:creationId xmlns:a16="http://schemas.microsoft.com/office/drawing/2014/main" id="{D87AA658-0B4B-FA78-6CEF-03CE0A9A69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09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00942-DF8C-58AD-DE43-2B876ED8627E}"/>
              </a:ext>
            </a:extLst>
          </p:cNvPr>
          <p:cNvSpPr>
            <a:spLocks noGrp="1"/>
          </p:cNvSpPr>
          <p:nvPr>
            <p:ph type="title"/>
          </p:nvPr>
        </p:nvSpPr>
        <p:spPr/>
        <p:txBody>
          <a:bodyPr/>
          <a:lstStyle/>
          <a:p>
            <a:r>
              <a:rPr lang="en-US" dirty="0"/>
              <a:t>Robot</a:t>
            </a:r>
          </a:p>
        </p:txBody>
      </p:sp>
      <p:sp>
        <p:nvSpPr>
          <p:cNvPr id="6" name="Footer Placeholder 5">
            <a:extLst>
              <a:ext uri="{FF2B5EF4-FFF2-40B4-BE49-F238E27FC236}">
                <a16:creationId xmlns:a16="http://schemas.microsoft.com/office/drawing/2014/main" id="{BDB23AC4-443B-5CFD-D843-E130067C5C30}"/>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11D48F69-0F6E-ABA8-7EF0-5E9764A7A7F2}"/>
              </a:ext>
            </a:extLst>
          </p:cNvPr>
          <p:cNvSpPr>
            <a:spLocks noGrp="1"/>
          </p:cNvSpPr>
          <p:nvPr>
            <p:ph type="sldNum" sz="quarter" idx="12"/>
          </p:nvPr>
        </p:nvSpPr>
        <p:spPr/>
        <p:txBody>
          <a:bodyPr/>
          <a:lstStyle/>
          <a:p>
            <a:fld id="{E1E1CD7C-2161-7D43-862E-CE4C333CD873}" type="slidenum">
              <a:rPr lang="fr-FR" smtClean="0"/>
              <a:pPr/>
              <a:t>18</a:t>
            </a:fld>
            <a:endParaRPr lang="fr-FR" dirty="0"/>
          </a:p>
        </p:txBody>
      </p:sp>
      <p:sp>
        <p:nvSpPr>
          <p:cNvPr id="12" name="Content Placeholder 1">
            <a:extLst>
              <a:ext uri="{FF2B5EF4-FFF2-40B4-BE49-F238E27FC236}">
                <a16:creationId xmlns:a16="http://schemas.microsoft.com/office/drawing/2014/main" id="{2D617F71-D4D0-2CD8-B1A9-05E476790FE4}"/>
              </a:ext>
            </a:extLst>
          </p:cNvPr>
          <p:cNvSpPr txBox="1">
            <a:spLocks/>
          </p:cNvSpPr>
          <p:nvPr/>
        </p:nvSpPr>
        <p:spPr>
          <a:xfrm>
            <a:off x="6482887" y="1893044"/>
            <a:ext cx="5183165" cy="3309723"/>
          </a:xfrm>
          <a:prstGeom prst="rect">
            <a:avLst/>
          </a:prstGeom>
        </p:spPr>
        <p:txBody>
          <a:bodyPr vert="horz" lIns="180000" tIns="45720" rIns="91440" bIns="45720" rtlCol="0">
            <a:normAutofit/>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1/6 scale </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Tendon-driven to limit the number of necessary motor</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A rotating platform simulate the  body movement</a:t>
            </a:r>
          </a:p>
        </p:txBody>
      </p:sp>
      <p:pic>
        <p:nvPicPr>
          <p:cNvPr id="3" name="Picture 2" descr="A white object on a wood surface&#10;&#10;Description automatically generated">
            <a:extLst>
              <a:ext uri="{FF2B5EF4-FFF2-40B4-BE49-F238E27FC236}">
                <a16:creationId xmlns:a16="http://schemas.microsoft.com/office/drawing/2014/main" id="{95DF402C-90B3-CEFA-D457-02BBB5C412A0}"/>
              </a:ext>
            </a:extLst>
          </p:cNvPr>
          <p:cNvPicPr>
            <a:picLocks noChangeAspect="1"/>
          </p:cNvPicPr>
          <p:nvPr/>
        </p:nvPicPr>
        <p:blipFill rotWithShape="1">
          <a:blip r:embed="rId2">
            <a:extLst>
              <a:ext uri="{28A0092B-C50C-407E-A947-70E740481C1C}">
                <a14:useLocalDpi xmlns:a14="http://schemas.microsoft.com/office/drawing/2010/main" val="0"/>
              </a:ext>
            </a:extLst>
          </a:blip>
          <a:srcRect l="8376" t="29417" r="19534" b="8447"/>
          <a:stretch/>
        </p:blipFill>
        <p:spPr>
          <a:xfrm>
            <a:off x="358628" y="1583793"/>
            <a:ext cx="5895108" cy="3810847"/>
          </a:xfrm>
          <a:prstGeom prst="rect">
            <a:avLst/>
          </a:prstGeom>
        </p:spPr>
      </p:pic>
      <p:pic>
        <p:nvPicPr>
          <p:cNvPr id="44" name="Picture 43" descr="Impact Hub Zurich | University of Zurich - Impact Hub Zurich">
            <a:extLst>
              <a:ext uri="{FF2B5EF4-FFF2-40B4-BE49-F238E27FC236}">
                <a16:creationId xmlns:a16="http://schemas.microsoft.com/office/drawing/2014/main" id="{2A7EBBF6-E68C-B596-F214-C80CB9FC7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Biorob logo ‒ BioRob ‐ EPFL">
            <a:extLst>
              <a:ext uri="{FF2B5EF4-FFF2-40B4-BE49-F238E27FC236}">
                <a16:creationId xmlns:a16="http://schemas.microsoft.com/office/drawing/2014/main" id="{C682F116-2CA1-EC89-FA01-BDBA8E00E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46" name="Date Placeholder 3">
            <a:extLst>
              <a:ext uri="{FF2B5EF4-FFF2-40B4-BE49-F238E27FC236}">
                <a16:creationId xmlns:a16="http://schemas.microsoft.com/office/drawing/2014/main" id="{BCA0327B-BF8B-255A-D171-4018C59D51A8}"/>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sp>
        <p:nvSpPr>
          <p:cNvPr id="47" name="TextBox 46">
            <a:extLst>
              <a:ext uri="{FF2B5EF4-FFF2-40B4-BE49-F238E27FC236}">
                <a16:creationId xmlns:a16="http://schemas.microsoft.com/office/drawing/2014/main" id="{1C1EAE4E-5526-5D28-72FB-C6F94A433D61}"/>
              </a:ext>
            </a:extLst>
          </p:cNvPr>
          <p:cNvSpPr txBox="1"/>
          <p:nvPr/>
        </p:nvSpPr>
        <p:spPr>
          <a:xfrm>
            <a:off x="1117598" y="5394640"/>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413C3A"/>
                </a:solidFill>
                <a:latin typeface="Arial"/>
              </a:rPr>
              <a:t>Photo of the robot, </a:t>
            </a:r>
            <a:r>
              <a:rPr lang="en-US" sz="1000" dirty="0" err="1">
                <a:solidFill>
                  <a:srgbClr val="413C3A"/>
                </a:solidFill>
                <a:latin typeface="Arial"/>
              </a:rPr>
              <a:t>frontview</a:t>
            </a:r>
            <a:endParaRPr kumimoji="0" lang="en-US" sz="1000" b="0" u="none" strike="noStrike" kern="1200" cap="none" spc="0" normalizeH="0" baseline="0" noProof="0" dirty="0">
              <a:ln>
                <a:noFill/>
              </a:ln>
              <a:solidFill>
                <a:srgbClr val="413C3A"/>
              </a:solidFill>
              <a:effectLst/>
              <a:uLnTx/>
              <a:uFillTx/>
              <a:latin typeface="Arial"/>
              <a:ea typeface="+mn-ea"/>
              <a:cs typeface="+mn-cs"/>
            </a:endParaRPr>
          </a:p>
        </p:txBody>
      </p:sp>
      <p:pic>
        <p:nvPicPr>
          <p:cNvPr id="48" name="Picture 2" descr="Empa - Swiss Federal Laboratories for Materials Science and Technology">
            <a:extLst>
              <a:ext uri="{FF2B5EF4-FFF2-40B4-BE49-F238E27FC236}">
                <a16:creationId xmlns:a16="http://schemas.microsoft.com/office/drawing/2014/main" id="{281F511F-0863-5F78-A51E-25B7F1875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57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00942-DF8C-58AD-DE43-2B876ED8627E}"/>
              </a:ext>
            </a:extLst>
          </p:cNvPr>
          <p:cNvSpPr>
            <a:spLocks noGrp="1"/>
          </p:cNvSpPr>
          <p:nvPr>
            <p:ph type="title"/>
          </p:nvPr>
        </p:nvSpPr>
        <p:spPr/>
        <p:txBody>
          <a:bodyPr/>
          <a:lstStyle/>
          <a:p>
            <a:r>
              <a:rPr lang="en-US" dirty="0"/>
              <a:t>Robot</a:t>
            </a:r>
          </a:p>
        </p:txBody>
      </p:sp>
      <p:sp>
        <p:nvSpPr>
          <p:cNvPr id="6" name="Footer Placeholder 5">
            <a:extLst>
              <a:ext uri="{FF2B5EF4-FFF2-40B4-BE49-F238E27FC236}">
                <a16:creationId xmlns:a16="http://schemas.microsoft.com/office/drawing/2014/main" id="{BDB23AC4-443B-5CFD-D843-E130067C5C30}"/>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11D48F69-0F6E-ABA8-7EF0-5E9764A7A7F2}"/>
              </a:ext>
            </a:extLst>
          </p:cNvPr>
          <p:cNvSpPr>
            <a:spLocks noGrp="1"/>
          </p:cNvSpPr>
          <p:nvPr>
            <p:ph type="sldNum" sz="quarter" idx="12"/>
          </p:nvPr>
        </p:nvSpPr>
        <p:spPr/>
        <p:txBody>
          <a:bodyPr/>
          <a:lstStyle/>
          <a:p>
            <a:fld id="{E1E1CD7C-2161-7D43-862E-CE4C333CD873}" type="slidenum">
              <a:rPr lang="fr-FR" smtClean="0"/>
              <a:pPr/>
              <a:t>19</a:t>
            </a:fld>
            <a:endParaRPr lang="fr-FR" dirty="0"/>
          </a:p>
        </p:txBody>
      </p:sp>
      <p:pic>
        <p:nvPicPr>
          <p:cNvPr id="10" name="Picture 9" descr="A drawing of a bone&#10;&#10;Description automatically generated">
            <a:extLst>
              <a:ext uri="{FF2B5EF4-FFF2-40B4-BE49-F238E27FC236}">
                <a16:creationId xmlns:a16="http://schemas.microsoft.com/office/drawing/2014/main" id="{A1B3208F-256B-15B1-4C4A-66AF292BE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3826300" y="-707032"/>
            <a:ext cx="6399901" cy="8334668"/>
          </a:xfrm>
          <a:prstGeom prst="rect">
            <a:avLst/>
          </a:prstGeom>
        </p:spPr>
      </p:pic>
      <p:sp>
        <p:nvSpPr>
          <p:cNvPr id="11" name="TextBox 10">
            <a:extLst>
              <a:ext uri="{FF2B5EF4-FFF2-40B4-BE49-F238E27FC236}">
                <a16:creationId xmlns:a16="http://schemas.microsoft.com/office/drawing/2014/main" id="{7736ABB1-FB4C-CE6F-70D3-4E355B5AFB6A}"/>
              </a:ext>
            </a:extLst>
          </p:cNvPr>
          <p:cNvSpPr txBox="1"/>
          <p:nvPr/>
        </p:nvSpPr>
        <p:spPr>
          <a:xfrm>
            <a:off x="3856383" y="874643"/>
            <a:ext cx="710451" cy="338554"/>
          </a:xfrm>
          <a:prstGeom prst="rect">
            <a:avLst/>
          </a:prstGeom>
          <a:noFill/>
        </p:spPr>
        <p:txBody>
          <a:bodyPr wrap="none" rtlCol="0">
            <a:spAutoFit/>
          </a:bodyPr>
          <a:lstStyle/>
          <a:p>
            <a:r>
              <a:rPr lang="en-US" sz="1600" dirty="0">
                <a:solidFill>
                  <a:schemeClr val="bg1"/>
                </a:solidFill>
              </a:rPr>
              <a:t>Motor</a:t>
            </a:r>
          </a:p>
        </p:txBody>
      </p:sp>
      <p:sp>
        <p:nvSpPr>
          <p:cNvPr id="41" name="TextBox 40">
            <a:extLst>
              <a:ext uri="{FF2B5EF4-FFF2-40B4-BE49-F238E27FC236}">
                <a16:creationId xmlns:a16="http://schemas.microsoft.com/office/drawing/2014/main" id="{3C42EF6C-7071-B67F-6FBF-EE58E3D8E9B2}"/>
              </a:ext>
            </a:extLst>
          </p:cNvPr>
          <p:cNvSpPr txBox="1"/>
          <p:nvPr/>
        </p:nvSpPr>
        <p:spPr>
          <a:xfrm>
            <a:off x="2858916" y="1120865"/>
            <a:ext cx="1272209" cy="584775"/>
          </a:xfrm>
          <a:prstGeom prst="rect">
            <a:avLst/>
          </a:prstGeom>
          <a:noFill/>
        </p:spPr>
        <p:txBody>
          <a:bodyPr wrap="square" rtlCol="0">
            <a:spAutoFit/>
          </a:bodyPr>
          <a:lstStyle/>
          <a:p>
            <a:r>
              <a:rPr lang="en-US" sz="1600" dirty="0"/>
              <a:t>Rotating platform</a:t>
            </a:r>
          </a:p>
        </p:txBody>
      </p:sp>
      <p:sp>
        <p:nvSpPr>
          <p:cNvPr id="42" name="TextBox 41">
            <a:extLst>
              <a:ext uri="{FF2B5EF4-FFF2-40B4-BE49-F238E27FC236}">
                <a16:creationId xmlns:a16="http://schemas.microsoft.com/office/drawing/2014/main" id="{898CFDC9-6E28-F3E8-394F-66C413BAC771}"/>
              </a:ext>
            </a:extLst>
          </p:cNvPr>
          <p:cNvSpPr txBox="1"/>
          <p:nvPr/>
        </p:nvSpPr>
        <p:spPr>
          <a:xfrm>
            <a:off x="5871828" y="3892710"/>
            <a:ext cx="1249060" cy="1345048"/>
          </a:xfrm>
          <a:prstGeom prst="rect">
            <a:avLst/>
          </a:prstGeom>
          <a:noFill/>
        </p:spPr>
        <p:txBody>
          <a:bodyPr wrap="none" rtlCol="0">
            <a:spAutoFit/>
          </a:bodyPr>
          <a:lstStyle/>
          <a:p>
            <a:pPr>
              <a:lnSpc>
                <a:spcPct val="150000"/>
              </a:lnSpc>
            </a:pPr>
            <a:r>
              <a:rPr lang="fr-CH" sz="1400" dirty="0"/>
              <a:t>Tendons</a:t>
            </a:r>
          </a:p>
          <a:p>
            <a:pPr>
              <a:lnSpc>
                <a:spcPct val="150000"/>
              </a:lnSpc>
            </a:pPr>
            <a:r>
              <a:rPr lang="fr-CH" sz="1400" dirty="0" err="1"/>
              <a:t>Hinge</a:t>
            </a:r>
            <a:r>
              <a:rPr lang="fr-CH" sz="1400" dirty="0"/>
              <a:t> joints</a:t>
            </a:r>
          </a:p>
          <a:p>
            <a:pPr>
              <a:lnSpc>
                <a:spcPct val="150000"/>
              </a:lnSpc>
            </a:pPr>
            <a:r>
              <a:rPr lang="fr-CH" sz="1400" dirty="0" err="1"/>
              <a:t>Pass-through</a:t>
            </a:r>
            <a:endParaRPr lang="fr-CH" sz="1400" dirty="0"/>
          </a:p>
          <a:p>
            <a:pPr>
              <a:lnSpc>
                <a:spcPct val="150000"/>
              </a:lnSpc>
            </a:pPr>
            <a:r>
              <a:rPr lang="fr-CH" sz="1400" dirty="0" err="1"/>
              <a:t>Attach</a:t>
            </a:r>
            <a:r>
              <a:rPr lang="fr-CH" sz="1400" dirty="0"/>
              <a:t> points</a:t>
            </a:r>
            <a:endParaRPr lang="en-US" sz="1400" dirty="0"/>
          </a:p>
        </p:txBody>
      </p:sp>
      <p:cxnSp>
        <p:nvCxnSpPr>
          <p:cNvPr id="44" name="Straight Connector 43">
            <a:extLst>
              <a:ext uri="{FF2B5EF4-FFF2-40B4-BE49-F238E27FC236}">
                <a16:creationId xmlns:a16="http://schemas.microsoft.com/office/drawing/2014/main" id="{C9B6D7F7-0454-C54C-7447-7E5AA9E51926}"/>
              </a:ext>
            </a:extLst>
          </p:cNvPr>
          <p:cNvCxnSpPr>
            <a:cxnSpLocks/>
          </p:cNvCxnSpPr>
          <p:nvPr/>
        </p:nvCxnSpPr>
        <p:spPr>
          <a:xfrm>
            <a:off x="5448561" y="4124739"/>
            <a:ext cx="341767"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1AD01DEF-6A9B-37D5-30F2-7D42FDA8FC35}"/>
              </a:ext>
            </a:extLst>
          </p:cNvPr>
          <p:cNvSpPr/>
          <p:nvPr/>
        </p:nvSpPr>
        <p:spPr>
          <a:xfrm>
            <a:off x="5486922" y="4291700"/>
            <a:ext cx="265043" cy="265043"/>
          </a:xfrm>
          <a:prstGeom prst="ellipse">
            <a:avLst/>
          </a:prstGeom>
          <a:solidFill>
            <a:srgbClr val="FFFF00"/>
          </a:solid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D664735-143B-B506-5F50-829A600E4B73}"/>
              </a:ext>
            </a:extLst>
          </p:cNvPr>
          <p:cNvSpPr/>
          <p:nvPr/>
        </p:nvSpPr>
        <p:spPr>
          <a:xfrm>
            <a:off x="5557732" y="4704037"/>
            <a:ext cx="126037" cy="126037"/>
          </a:xfrm>
          <a:prstGeom prst="ellipse">
            <a:avLst/>
          </a:prstGeom>
          <a:solidFill>
            <a:srgbClr val="FF0000"/>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4D3C449-206A-8A22-28F3-3FB3E5A312A6}"/>
              </a:ext>
            </a:extLst>
          </p:cNvPr>
          <p:cNvSpPr/>
          <p:nvPr/>
        </p:nvSpPr>
        <p:spPr>
          <a:xfrm>
            <a:off x="5537834" y="4988747"/>
            <a:ext cx="176946" cy="176946"/>
          </a:xfrm>
          <a:prstGeom prst="ellipse">
            <a:avLst/>
          </a:prstGeom>
          <a:solidFill>
            <a:srgbClr val="FFC000"/>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6350">
                <a:solidFill>
                  <a:schemeClr val="tx1"/>
                </a:solidFill>
              </a:ln>
            </a:endParaRPr>
          </a:p>
        </p:txBody>
      </p:sp>
      <p:sp>
        <p:nvSpPr>
          <p:cNvPr id="49" name="TextBox 48">
            <a:extLst>
              <a:ext uri="{FF2B5EF4-FFF2-40B4-BE49-F238E27FC236}">
                <a16:creationId xmlns:a16="http://schemas.microsoft.com/office/drawing/2014/main" id="{212CBFF7-719B-BCD4-8683-987AE0DF7184}"/>
              </a:ext>
            </a:extLst>
          </p:cNvPr>
          <p:cNvSpPr txBox="1"/>
          <p:nvPr/>
        </p:nvSpPr>
        <p:spPr>
          <a:xfrm>
            <a:off x="3912465" y="5900865"/>
            <a:ext cx="602697" cy="338554"/>
          </a:xfrm>
          <a:prstGeom prst="rect">
            <a:avLst/>
          </a:prstGeom>
          <a:noFill/>
        </p:spPr>
        <p:txBody>
          <a:bodyPr wrap="square" rtlCol="0">
            <a:spAutoFit/>
          </a:bodyPr>
          <a:lstStyle/>
          <a:p>
            <a:r>
              <a:rPr lang="en-US" sz="1600" dirty="0"/>
              <a:t>Club</a:t>
            </a:r>
          </a:p>
        </p:txBody>
      </p:sp>
      <p:pic>
        <p:nvPicPr>
          <p:cNvPr id="51" name="Picture 50" descr="Impact Hub Zurich | University of Zurich - Impact Hub Zurich">
            <a:extLst>
              <a:ext uri="{FF2B5EF4-FFF2-40B4-BE49-F238E27FC236}">
                <a16:creationId xmlns:a16="http://schemas.microsoft.com/office/drawing/2014/main" id="{1E3F111B-D903-FA51-5D91-000D3B572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Biorob logo ‒ BioRob ‐ EPFL">
            <a:extLst>
              <a:ext uri="{FF2B5EF4-FFF2-40B4-BE49-F238E27FC236}">
                <a16:creationId xmlns:a16="http://schemas.microsoft.com/office/drawing/2014/main" id="{9EE80D61-292D-7D52-6E2A-012CCDCE6F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53" name="Date Placeholder 3">
            <a:extLst>
              <a:ext uri="{FF2B5EF4-FFF2-40B4-BE49-F238E27FC236}">
                <a16:creationId xmlns:a16="http://schemas.microsoft.com/office/drawing/2014/main" id="{9DA20845-C779-ABE0-E2A0-E94C03E299FF}"/>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sp>
        <p:nvSpPr>
          <p:cNvPr id="54" name="TextBox 53">
            <a:extLst>
              <a:ext uri="{FF2B5EF4-FFF2-40B4-BE49-F238E27FC236}">
                <a16:creationId xmlns:a16="http://schemas.microsoft.com/office/drawing/2014/main" id="{D898C848-E859-748C-36E8-254531975829}"/>
              </a:ext>
            </a:extLst>
          </p:cNvPr>
          <p:cNvSpPr txBox="1"/>
          <p:nvPr/>
        </p:nvSpPr>
        <p:spPr>
          <a:xfrm>
            <a:off x="5433235" y="6364569"/>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rgbClr val="413C3A"/>
                </a:solidFill>
                <a:latin typeface="Arial"/>
              </a:rPr>
              <a:t>Scheme of the functioning of the robot</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pic>
        <p:nvPicPr>
          <p:cNvPr id="55" name="Picture 2" descr="Empa - Swiss Federal Laboratories for Materials Science and Technology">
            <a:extLst>
              <a:ext uri="{FF2B5EF4-FFF2-40B4-BE49-F238E27FC236}">
                <a16:creationId xmlns:a16="http://schemas.microsoft.com/office/drawing/2014/main" id="{91AEBF45-335E-FCCB-4114-FE2A2DA5E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44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1E9658F-AFEE-493E-A984-D2476272B6FF}"/>
              </a:ext>
            </a:extLst>
          </p:cNvPr>
          <p:cNvSpPr>
            <a:spLocks noGrp="1"/>
          </p:cNvSpPr>
          <p:nvPr>
            <p:ph idx="1"/>
          </p:nvPr>
        </p:nvSpPr>
        <p:spPr>
          <a:xfrm>
            <a:off x="1825675" y="1059063"/>
            <a:ext cx="10301817" cy="5172054"/>
          </a:xfrm>
        </p:spPr>
        <p:txBody>
          <a:bodyPr>
            <a:normAutofit fontScale="92500" lnSpcReduction="20000"/>
          </a:bodyPr>
          <a:lstStyle/>
          <a:p>
            <a:r>
              <a:rPr lang="fr-CH" dirty="0">
                <a:ea typeface="Times New Roman" panose="02020603050405020304" pitchFamily="18" charset="0"/>
              </a:rPr>
              <a:t>Introduction</a:t>
            </a:r>
          </a:p>
          <a:p>
            <a:pPr lvl="1"/>
            <a:r>
              <a:rPr lang="en-US" dirty="0"/>
              <a:t>What is a </a:t>
            </a:r>
            <a:r>
              <a:rPr lang="en-US" i="1" dirty="0" err="1"/>
              <a:t>Doedicurus</a:t>
            </a:r>
            <a:r>
              <a:rPr lang="en-US" i="1" dirty="0"/>
              <a:t> </a:t>
            </a:r>
            <a:r>
              <a:rPr lang="en-US" dirty="0"/>
              <a:t>?</a:t>
            </a:r>
          </a:p>
          <a:p>
            <a:pPr lvl="1"/>
            <a:r>
              <a:rPr lang="fr-CH" dirty="0">
                <a:ea typeface="Times New Roman" panose="02020603050405020304" pitchFamily="18" charset="0"/>
              </a:rPr>
              <a:t>Goal and motivations</a:t>
            </a:r>
            <a:endParaRPr lang="en-US" dirty="0">
              <a:ea typeface="Times New Roman" panose="02020603050405020304" pitchFamily="18" charset="0"/>
            </a:endParaRPr>
          </a:p>
          <a:p>
            <a:pPr lvl="1"/>
            <a:r>
              <a:rPr lang="en-US" dirty="0">
                <a:ea typeface="Times New Roman" panose="02020603050405020304" pitchFamily="18" charset="0"/>
              </a:rPr>
              <a:t>State of the Art</a:t>
            </a:r>
          </a:p>
          <a:p>
            <a:r>
              <a:rPr lang="en-US" dirty="0">
                <a:ea typeface="Times New Roman" panose="02020603050405020304" pitchFamily="18" charset="0"/>
              </a:rPr>
              <a:t>Design and method</a:t>
            </a:r>
          </a:p>
          <a:p>
            <a:pPr marL="800089" lvl="1" indent="-342900"/>
            <a:r>
              <a:rPr lang="en-US" dirty="0"/>
              <a:t>Modelling</a:t>
            </a:r>
          </a:p>
          <a:p>
            <a:pPr marL="800089" lvl="1" indent="-342900"/>
            <a:r>
              <a:rPr lang="en-US" dirty="0"/>
              <a:t>Simulations</a:t>
            </a:r>
          </a:p>
          <a:p>
            <a:pPr marL="800089" lvl="1" indent="-342900"/>
            <a:r>
              <a:rPr lang="en-US" dirty="0"/>
              <a:t>Robot</a:t>
            </a:r>
          </a:p>
          <a:p>
            <a:pPr marL="800089" lvl="1" indent="-342900"/>
            <a:r>
              <a:rPr lang="en-US" dirty="0"/>
              <a:t>Experimentations</a:t>
            </a:r>
            <a:endParaRPr lang="en-US" dirty="0">
              <a:ea typeface="Times New Roman" panose="02020603050405020304" pitchFamily="18" charset="0"/>
            </a:endParaRPr>
          </a:p>
          <a:p>
            <a:r>
              <a:rPr lang="en-US" dirty="0">
                <a:ea typeface="Times New Roman" panose="02020603050405020304" pitchFamily="18" charset="0"/>
              </a:rPr>
              <a:t>Results</a:t>
            </a:r>
          </a:p>
          <a:p>
            <a:pPr lvl="1"/>
            <a:r>
              <a:rPr lang="en-US" dirty="0"/>
              <a:t>Velocity of impact</a:t>
            </a:r>
          </a:p>
          <a:p>
            <a:pPr lvl="1"/>
            <a:r>
              <a:rPr lang="en-US" dirty="0"/>
              <a:t>Analysis</a:t>
            </a:r>
            <a:endParaRPr lang="en-US" dirty="0">
              <a:ea typeface="Times New Roman" panose="02020603050405020304" pitchFamily="18" charset="0"/>
            </a:endParaRPr>
          </a:p>
          <a:p>
            <a:r>
              <a:rPr lang="en-US" dirty="0"/>
              <a:t>Discussion</a:t>
            </a:r>
          </a:p>
          <a:p>
            <a:pPr lvl="1"/>
            <a:r>
              <a:rPr lang="en-US" dirty="0"/>
              <a:t>Takeaway</a:t>
            </a:r>
          </a:p>
          <a:p>
            <a:pPr lvl="1"/>
            <a:r>
              <a:rPr lang="en-US" dirty="0">
                <a:ea typeface="Times New Roman" panose="02020603050405020304" pitchFamily="18" charset="0"/>
              </a:rPr>
              <a:t>Critical assessment and outlook</a:t>
            </a:r>
          </a:p>
          <a:p>
            <a:pPr lvl="1"/>
            <a:r>
              <a:rPr lang="fr-CH" dirty="0">
                <a:ea typeface="Times New Roman" panose="02020603050405020304" pitchFamily="18" charset="0"/>
              </a:rPr>
              <a:t>Conclusion</a:t>
            </a:r>
            <a:endParaRPr lang="en-US" dirty="0"/>
          </a:p>
        </p:txBody>
      </p:sp>
      <p:sp>
        <p:nvSpPr>
          <p:cNvPr id="2" name="Title 1">
            <a:extLst>
              <a:ext uri="{FF2B5EF4-FFF2-40B4-BE49-F238E27FC236}">
                <a16:creationId xmlns:a16="http://schemas.microsoft.com/office/drawing/2014/main" id="{DE63E44B-096C-490A-BF5B-D8D028A57785}"/>
              </a:ext>
            </a:extLst>
          </p:cNvPr>
          <p:cNvSpPr>
            <a:spLocks noGrp="1"/>
          </p:cNvSpPr>
          <p:nvPr>
            <p:ph type="title"/>
          </p:nvPr>
        </p:nvSpPr>
        <p:spPr>
          <a:xfrm>
            <a:off x="1825675" y="155009"/>
            <a:ext cx="4889500" cy="685985"/>
          </a:xfrm>
        </p:spPr>
        <p:txBody>
          <a:bodyPr/>
          <a:lstStyle/>
          <a:p>
            <a:r>
              <a:rPr lang="en-US" dirty="0"/>
              <a:t>Outline</a:t>
            </a:r>
          </a:p>
        </p:txBody>
      </p:sp>
      <p:sp>
        <p:nvSpPr>
          <p:cNvPr id="4" name="Footer Placeholder 3">
            <a:extLst>
              <a:ext uri="{FF2B5EF4-FFF2-40B4-BE49-F238E27FC236}">
                <a16:creationId xmlns:a16="http://schemas.microsoft.com/office/drawing/2014/main" id="{68805F68-4A39-45DE-8F31-C449CD4DCAC4}"/>
              </a:ext>
            </a:extLst>
          </p:cNvPr>
          <p:cNvSpPr>
            <a:spLocks noGrp="1"/>
          </p:cNvSpPr>
          <p:nvPr>
            <p:ph type="ftr" sz="quarter" idx="11"/>
          </p:nvPr>
        </p:nvSpPr>
        <p:spPr/>
        <p:txBody>
          <a:bodyPr/>
          <a:lstStyle/>
          <a:p>
            <a:r>
              <a:rPr lang="fr-FR" dirty="0"/>
              <a:t>Olivier Lonneux</a:t>
            </a:r>
          </a:p>
        </p:txBody>
      </p:sp>
      <p:sp>
        <p:nvSpPr>
          <p:cNvPr id="5" name="Slide Number Placeholder 4">
            <a:extLst>
              <a:ext uri="{FF2B5EF4-FFF2-40B4-BE49-F238E27FC236}">
                <a16:creationId xmlns:a16="http://schemas.microsoft.com/office/drawing/2014/main" id="{F4BF3F22-C3CF-4E91-AEB5-D2EE681CF648}"/>
              </a:ext>
            </a:extLst>
          </p:cNvPr>
          <p:cNvSpPr>
            <a:spLocks noGrp="1"/>
          </p:cNvSpPr>
          <p:nvPr>
            <p:ph type="sldNum" sz="quarter" idx="12"/>
          </p:nvPr>
        </p:nvSpPr>
        <p:spPr/>
        <p:txBody>
          <a:bodyPr/>
          <a:lstStyle/>
          <a:p>
            <a:fld id="{E1E1CD7C-2161-7D43-862E-CE4C333CD873}" type="slidenum">
              <a:rPr lang="fr-FR" smtClean="0"/>
              <a:pPr/>
              <a:t>2</a:t>
            </a:fld>
            <a:endParaRPr lang="fr-FR" dirty="0"/>
          </a:p>
        </p:txBody>
      </p:sp>
      <p:pic>
        <p:nvPicPr>
          <p:cNvPr id="3" name="Picture 2" descr="Impact Hub Zurich | University of Zurich - Impact Hub Zurich">
            <a:extLst>
              <a:ext uri="{FF2B5EF4-FFF2-40B4-BE49-F238E27FC236}">
                <a16:creationId xmlns:a16="http://schemas.microsoft.com/office/drawing/2014/main" id="{379E54FC-8B8F-6E7B-1338-A3AD2116B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iorob logo ‒ BioRob ‐ EPFL">
            <a:extLst>
              <a:ext uri="{FF2B5EF4-FFF2-40B4-BE49-F238E27FC236}">
                <a16:creationId xmlns:a16="http://schemas.microsoft.com/office/drawing/2014/main" id="{7E5CA3D3-2232-D8AE-9283-58DC8B04C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3">
            <a:extLst>
              <a:ext uri="{FF2B5EF4-FFF2-40B4-BE49-F238E27FC236}">
                <a16:creationId xmlns:a16="http://schemas.microsoft.com/office/drawing/2014/main" id="{CCF1FB8C-F315-0FD3-26CF-357CCFA71B17}"/>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2" name="Picture 2" descr="Empa - Swiss Federal Laboratories for Materials Science and Technology">
            <a:extLst>
              <a:ext uri="{FF2B5EF4-FFF2-40B4-BE49-F238E27FC236}">
                <a16:creationId xmlns:a16="http://schemas.microsoft.com/office/drawing/2014/main" id="{DF086749-D0CC-4347-F847-037544889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36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6D18A184-7369-782C-7D88-2995A7774AB3}"/>
              </a:ext>
            </a:extLst>
          </p:cNvPr>
          <p:cNvPicPr>
            <a:picLocks noChangeAspect="1"/>
          </p:cNvPicPr>
          <p:nvPr/>
        </p:nvPicPr>
        <p:blipFill>
          <a:blip r:embed="rId3"/>
          <a:stretch>
            <a:fillRect/>
          </a:stretch>
        </p:blipFill>
        <p:spPr>
          <a:xfrm>
            <a:off x="3014732" y="1662483"/>
            <a:ext cx="3944439" cy="4477194"/>
          </a:xfrm>
          <a:prstGeom prst="rect">
            <a:avLst/>
          </a:prstGeom>
        </p:spPr>
      </p:pic>
      <p:pic>
        <p:nvPicPr>
          <p:cNvPr id="12" name="Picture 11" descr="A close-up of a device&#10;&#10;Description automatically generated with low confidence">
            <a:extLst>
              <a:ext uri="{FF2B5EF4-FFF2-40B4-BE49-F238E27FC236}">
                <a16:creationId xmlns:a16="http://schemas.microsoft.com/office/drawing/2014/main" id="{E0A4A6DA-AC38-4438-2D82-4BFF597EB8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0000">
            <a:off x="1882125" y="1269374"/>
            <a:ext cx="8427750" cy="4938692"/>
          </a:xfrm>
          <a:prstGeom prst="rect">
            <a:avLst/>
          </a:prstGeom>
        </p:spPr>
      </p:pic>
      <p:sp>
        <p:nvSpPr>
          <p:cNvPr id="3" name="Title 2">
            <a:extLst>
              <a:ext uri="{FF2B5EF4-FFF2-40B4-BE49-F238E27FC236}">
                <a16:creationId xmlns:a16="http://schemas.microsoft.com/office/drawing/2014/main" id="{B4C4E2AF-A4AA-3FD6-5186-25D5AA83331A}"/>
              </a:ext>
            </a:extLst>
          </p:cNvPr>
          <p:cNvSpPr>
            <a:spLocks noGrp="1"/>
          </p:cNvSpPr>
          <p:nvPr>
            <p:ph type="title"/>
          </p:nvPr>
        </p:nvSpPr>
        <p:spPr/>
        <p:txBody>
          <a:bodyPr/>
          <a:lstStyle/>
          <a:p>
            <a:r>
              <a:rPr lang="en-US" dirty="0"/>
              <a:t>Robot</a:t>
            </a:r>
          </a:p>
        </p:txBody>
      </p:sp>
      <p:sp>
        <p:nvSpPr>
          <p:cNvPr id="5" name="Footer Placeholder 4">
            <a:extLst>
              <a:ext uri="{FF2B5EF4-FFF2-40B4-BE49-F238E27FC236}">
                <a16:creationId xmlns:a16="http://schemas.microsoft.com/office/drawing/2014/main" id="{A6A1AAB4-D63F-C9E9-DE6A-0F9A4E69CAD8}"/>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FDCCC32E-D872-04E3-BBCB-8677F47C46CF}"/>
              </a:ext>
            </a:extLst>
          </p:cNvPr>
          <p:cNvSpPr>
            <a:spLocks noGrp="1"/>
          </p:cNvSpPr>
          <p:nvPr>
            <p:ph type="sldNum" sz="quarter" idx="12"/>
          </p:nvPr>
        </p:nvSpPr>
        <p:spPr/>
        <p:txBody>
          <a:bodyPr/>
          <a:lstStyle/>
          <a:p>
            <a:fld id="{E1E1CD7C-2161-7D43-862E-CE4C333CD873}" type="slidenum">
              <a:rPr lang="fr-FR" smtClean="0"/>
              <a:pPr/>
              <a:t>20</a:t>
            </a:fld>
            <a:endParaRPr lang="fr-FR" dirty="0"/>
          </a:p>
        </p:txBody>
      </p:sp>
      <p:grpSp>
        <p:nvGrpSpPr>
          <p:cNvPr id="33" name="Group 32">
            <a:extLst>
              <a:ext uri="{FF2B5EF4-FFF2-40B4-BE49-F238E27FC236}">
                <a16:creationId xmlns:a16="http://schemas.microsoft.com/office/drawing/2014/main" id="{53EDCCF0-9B83-6ACA-AC81-8530E7DB2B3E}"/>
              </a:ext>
            </a:extLst>
          </p:cNvPr>
          <p:cNvGrpSpPr/>
          <p:nvPr/>
        </p:nvGrpSpPr>
        <p:grpSpPr>
          <a:xfrm>
            <a:off x="8813983" y="2364632"/>
            <a:ext cx="1118659" cy="1121564"/>
            <a:chOff x="8813983" y="2364632"/>
            <a:chExt cx="1118659" cy="1121564"/>
          </a:xfrm>
        </p:grpSpPr>
        <p:cxnSp>
          <p:nvCxnSpPr>
            <p:cNvPr id="14" name="Straight Connector 13">
              <a:extLst>
                <a:ext uri="{FF2B5EF4-FFF2-40B4-BE49-F238E27FC236}">
                  <a16:creationId xmlns:a16="http://schemas.microsoft.com/office/drawing/2014/main" id="{9CA3AE55-3FF5-8159-D6D5-C47E231E637F}"/>
                </a:ext>
              </a:extLst>
            </p:cNvPr>
            <p:cNvCxnSpPr>
              <a:cxnSpLocks/>
            </p:cNvCxnSpPr>
            <p:nvPr/>
          </p:nvCxnSpPr>
          <p:spPr>
            <a:xfrm flipV="1">
              <a:off x="8813983" y="2733964"/>
              <a:ext cx="533217" cy="752232"/>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B175E7-1192-FEAC-20CF-73E80412AF33}"/>
                </a:ext>
              </a:extLst>
            </p:cNvPr>
            <p:cNvSpPr txBox="1"/>
            <p:nvPr/>
          </p:nvSpPr>
          <p:spPr>
            <a:xfrm>
              <a:off x="9273487" y="2364632"/>
              <a:ext cx="659155" cy="369332"/>
            </a:xfrm>
            <a:prstGeom prst="rect">
              <a:avLst/>
            </a:prstGeom>
            <a:noFill/>
          </p:spPr>
          <p:txBody>
            <a:bodyPr wrap="none" rtlCol="0">
              <a:spAutoFit/>
            </a:bodyPr>
            <a:lstStyle/>
            <a:p>
              <a:r>
                <a:rPr lang="en-US" dirty="0">
                  <a:solidFill>
                    <a:srgbClr val="FF0000"/>
                  </a:solidFill>
                </a:rPr>
                <a:t>Club</a:t>
              </a:r>
            </a:p>
          </p:txBody>
        </p:sp>
      </p:grpSp>
      <p:grpSp>
        <p:nvGrpSpPr>
          <p:cNvPr id="34" name="Group 33">
            <a:extLst>
              <a:ext uri="{FF2B5EF4-FFF2-40B4-BE49-F238E27FC236}">
                <a16:creationId xmlns:a16="http://schemas.microsoft.com/office/drawing/2014/main" id="{9D2AAD14-EF64-083D-B873-4B53C045400E}"/>
              </a:ext>
            </a:extLst>
          </p:cNvPr>
          <p:cNvGrpSpPr/>
          <p:nvPr/>
        </p:nvGrpSpPr>
        <p:grpSpPr>
          <a:xfrm>
            <a:off x="4999907" y="1278223"/>
            <a:ext cx="1802614" cy="1224769"/>
            <a:chOff x="4999907" y="1278223"/>
            <a:chExt cx="1802614" cy="1224769"/>
          </a:xfrm>
        </p:grpSpPr>
        <p:cxnSp>
          <p:nvCxnSpPr>
            <p:cNvPr id="17" name="Straight Connector 16">
              <a:extLst>
                <a:ext uri="{FF2B5EF4-FFF2-40B4-BE49-F238E27FC236}">
                  <a16:creationId xmlns:a16="http://schemas.microsoft.com/office/drawing/2014/main" id="{F81A62DA-2D10-19AB-5C83-563F2CE40762}"/>
                </a:ext>
              </a:extLst>
            </p:cNvPr>
            <p:cNvCxnSpPr>
              <a:cxnSpLocks/>
            </p:cNvCxnSpPr>
            <p:nvPr/>
          </p:nvCxnSpPr>
          <p:spPr>
            <a:xfrm flipV="1">
              <a:off x="4999907" y="1662483"/>
              <a:ext cx="498764" cy="84050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2077441-FA97-1F9E-3A99-948888A462E0}"/>
                </a:ext>
              </a:extLst>
            </p:cNvPr>
            <p:cNvSpPr txBox="1"/>
            <p:nvPr/>
          </p:nvSpPr>
          <p:spPr>
            <a:xfrm>
              <a:off x="5348277" y="1278223"/>
              <a:ext cx="1454244" cy="369332"/>
            </a:xfrm>
            <a:prstGeom prst="rect">
              <a:avLst/>
            </a:prstGeom>
            <a:noFill/>
          </p:spPr>
          <p:txBody>
            <a:bodyPr wrap="none" rtlCol="0">
              <a:spAutoFit/>
            </a:bodyPr>
            <a:lstStyle/>
            <a:p>
              <a:r>
                <a:rPr lang="en-US" dirty="0">
                  <a:solidFill>
                    <a:srgbClr val="FF0000"/>
                  </a:solidFill>
                </a:rPr>
                <a:t>Alimentation</a:t>
              </a:r>
            </a:p>
          </p:txBody>
        </p:sp>
      </p:grpSp>
      <p:grpSp>
        <p:nvGrpSpPr>
          <p:cNvPr id="25" name="Group 24">
            <a:extLst>
              <a:ext uri="{FF2B5EF4-FFF2-40B4-BE49-F238E27FC236}">
                <a16:creationId xmlns:a16="http://schemas.microsoft.com/office/drawing/2014/main" id="{E364C6C5-2484-45D0-B3AD-4B096E3F7CCD}"/>
              </a:ext>
            </a:extLst>
          </p:cNvPr>
          <p:cNvGrpSpPr/>
          <p:nvPr/>
        </p:nvGrpSpPr>
        <p:grpSpPr>
          <a:xfrm>
            <a:off x="501432" y="1593407"/>
            <a:ext cx="2852341" cy="823427"/>
            <a:chOff x="501432" y="1593407"/>
            <a:chExt cx="2852341" cy="823427"/>
          </a:xfrm>
        </p:grpSpPr>
        <p:cxnSp>
          <p:nvCxnSpPr>
            <p:cNvPr id="20" name="Straight Connector 19">
              <a:extLst>
                <a:ext uri="{FF2B5EF4-FFF2-40B4-BE49-F238E27FC236}">
                  <a16:creationId xmlns:a16="http://schemas.microsoft.com/office/drawing/2014/main" id="{142C89C6-E2DF-DAA5-388C-58BCCC629125}"/>
                </a:ext>
              </a:extLst>
            </p:cNvPr>
            <p:cNvCxnSpPr>
              <a:cxnSpLocks/>
            </p:cNvCxnSpPr>
            <p:nvPr/>
          </p:nvCxnSpPr>
          <p:spPr>
            <a:xfrm flipH="1" flipV="1">
              <a:off x="1882124" y="1773196"/>
              <a:ext cx="1471649" cy="64363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8132-FA48-9375-D3C6-0138309D4465}"/>
                </a:ext>
              </a:extLst>
            </p:cNvPr>
            <p:cNvSpPr txBox="1"/>
            <p:nvPr/>
          </p:nvSpPr>
          <p:spPr>
            <a:xfrm>
              <a:off x="501432" y="1593407"/>
              <a:ext cx="2308358" cy="369332"/>
            </a:xfrm>
            <a:prstGeom prst="rect">
              <a:avLst/>
            </a:prstGeom>
            <a:noFill/>
          </p:spPr>
          <p:txBody>
            <a:bodyPr wrap="square" rtlCol="0">
              <a:spAutoFit/>
            </a:bodyPr>
            <a:lstStyle/>
            <a:p>
              <a:r>
                <a:rPr lang="en-US" dirty="0">
                  <a:solidFill>
                    <a:srgbClr val="FF0000"/>
                  </a:solidFill>
                </a:rPr>
                <a:t>USB control</a:t>
              </a:r>
            </a:p>
          </p:txBody>
        </p:sp>
      </p:grpSp>
      <p:grpSp>
        <p:nvGrpSpPr>
          <p:cNvPr id="37" name="Group 36">
            <a:extLst>
              <a:ext uri="{FF2B5EF4-FFF2-40B4-BE49-F238E27FC236}">
                <a16:creationId xmlns:a16="http://schemas.microsoft.com/office/drawing/2014/main" id="{9A8CCDC5-E505-D87E-AB8D-2B1CE3A0E18B}"/>
              </a:ext>
            </a:extLst>
          </p:cNvPr>
          <p:cNvGrpSpPr/>
          <p:nvPr/>
        </p:nvGrpSpPr>
        <p:grpSpPr>
          <a:xfrm>
            <a:off x="188378" y="2590327"/>
            <a:ext cx="4157379" cy="1068418"/>
            <a:chOff x="188378" y="2590327"/>
            <a:chExt cx="4157379" cy="1068418"/>
          </a:xfrm>
        </p:grpSpPr>
        <p:cxnSp>
          <p:nvCxnSpPr>
            <p:cNvPr id="27" name="Straight Connector 26">
              <a:extLst>
                <a:ext uri="{FF2B5EF4-FFF2-40B4-BE49-F238E27FC236}">
                  <a16:creationId xmlns:a16="http://schemas.microsoft.com/office/drawing/2014/main" id="{46EA4ECC-351F-EB13-D0A2-FA0D31F063F8}"/>
                </a:ext>
              </a:extLst>
            </p:cNvPr>
            <p:cNvCxnSpPr>
              <a:cxnSpLocks/>
              <a:endCxn id="28" idx="3"/>
            </p:cNvCxnSpPr>
            <p:nvPr/>
          </p:nvCxnSpPr>
          <p:spPr>
            <a:xfrm flipH="1" flipV="1">
              <a:off x="2356543" y="2913493"/>
              <a:ext cx="1989214" cy="745252"/>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FBAA8A8-A474-E337-C3AB-A3DC4AACCE1B}"/>
                </a:ext>
              </a:extLst>
            </p:cNvPr>
            <p:cNvSpPr txBox="1"/>
            <p:nvPr/>
          </p:nvSpPr>
          <p:spPr>
            <a:xfrm>
              <a:off x="188378" y="2590327"/>
              <a:ext cx="2168165" cy="646331"/>
            </a:xfrm>
            <a:prstGeom prst="rect">
              <a:avLst/>
            </a:prstGeom>
            <a:noFill/>
          </p:spPr>
          <p:txBody>
            <a:bodyPr wrap="square" rtlCol="0">
              <a:spAutoFit/>
            </a:bodyPr>
            <a:lstStyle/>
            <a:p>
              <a:r>
                <a:rPr lang="fr-CH" dirty="0" err="1">
                  <a:solidFill>
                    <a:srgbClr val="FF0000"/>
                  </a:solidFill>
                </a:rPr>
                <a:t>Dynamixel</a:t>
              </a:r>
              <a:r>
                <a:rPr lang="fr-CH" dirty="0">
                  <a:solidFill>
                    <a:srgbClr val="FF0000"/>
                  </a:solidFill>
                </a:rPr>
                <a:t> MX-64 servo </a:t>
              </a:r>
              <a:r>
                <a:rPr lang="fr-CH" dirty="0" err="1">
                  <a:solidFill>
                    <a:srgbClr val="FF0000"/>
                  </a:solidFill>
                </a:rPr>
                <a:t>motor</a:t>
              </a:r>
              <a:endParaRPr lang="en-US" dirty="0">
                <a:solidFill>
                  <a:srgbClr val="FF0000"/>
                </a:solidFill>
              </a:endParaRPr>
            </a:p>
          </p:txBody>
        </p:sp>
      </p:grpSp>
      <p:grpSp>
        <p:nvGrpSpPr>
          <p:cNvPr id="29" name="Group 28">
            <a:extLst>
              <a:ext uri="{FF2B5EF4-FFF2-40B4-BE49-F238E27FC236}">
                <a16:creationId xmlns:a16="http://schemas.microsoft.com/office/drawing/2014/main" id="{2EFC69CF-E22C-C28D-E729-A90241C13F8B}"/>
              </a:ext>
            </a:extLst>
          </p:cNvPr>
          <p:cNvGrpSpPr/>
          <p:nvPr/>
        </p:nvGrpSpPr>
        <p:grpSpPr>
          <a:xfrm>
            <a:off x="1338420" y="3785434"/>
            <a:ext cx="2627293" cy="369332"/>
            <a:chOff x="1338420" y="3785434"/>
            <a:chExt cx="2545257" cy="369332"/>
          </a:xfrm>
        </p:grpSpPr>
        <p:sp>
          <p:nvSpPr>
            <p:cNvPr id="36" name="TextBox 35">
              <a:extLst>
                <a:ext uri="{FF2B5EF4-FFF2-40B4-BE49-F238E27FC236}">
                  <a16:creationId xmlns:a16="http://schemas.microsoft.com/office/drawing/2014/main" id="{AD4E664A-0FFB-95F9-A4BA-CFA340F4A2F1}"/>
                </a:ext>
              </a:extLst>
            </p:cNvPr>
            <p:cNvSpPr txBox="1"/>
            <p:nvPr/>
          </p:nvSpPr>
          <p:spPr>
            <a:xfrm>
              <a:off x="1338420" y="3785434"/>
              <a:ext cx="1087408" cy="369332"/>
            </a:xfrm>
            <a:prstGeom prst="rect">
              <a:avLst/>
            </a:prstGeom>
            <a:noFill/>
          </p:spPr>
          <p:txBody>
            <a:bodyPr wrap="square" rtlCol="0">
              <a:spAutoFit/>
            </a:bodyPr>
            <a:lstStyle/>
            <a:p>
              <a:r>
                <a:rPr lang="en-US" dirty="0">
                  <a:solidFill>
                    <a:srgbClr val="FF0000"/>
                  </a:solidFill>
                </a:rPr>
                <a:t>Horn</a:t>
              </a:r>
            </a:p>
          </p:txBody>
        </p:sp>
        <p:cxnSp>
          <p:nvCxnSpPr>
            <p:cNvPr id="41" name="Straight Connector 40">
              <a:extLst>
                <a:ext uri="{FF2B5EF4-FFF2-40B4-BE49-F238E27FC236}">
                  <a16:creationId xmlns:a16="http://schemas.microsoft.com/office/drawing/2014/main" id="{E400A306-CCB2-93D5-21C5-27B8C9BDAE4F}"/>
                </a:ext>
              </a:extLst>
            </p:cNvPr>
            <p:cNvCxnSpPr>
              <a:cxnSpLocks/>
            </p:cNvCxnSpPr>
            <p:nvPr/>
          </p:nvCxnSpPr>
          <p:spPr>
            <a:xfrm flipH="1" flipV="1">
              <a:off x="2042805" y="3912124"/>
              <a:ext cx="1840872" cy="104715"/>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BEE66A9-EFD8-E672-29C3-6C3899B48E28}"/>
              </a:ext>
            </a:extLst>
          </p:cNvPr>
          <p:cNvGrpSpPr/>
          <p:nvPr/>
        </p:nvGrpSpPr>
        <p:grpSpPr>
          <a:xfrm>
            <a:off x="2229358" y="4127852"/>
            <a:ext cx="2168165" cy="2581881"/>
            <a:chOff x="2229358" y="4127852"/>
            <a:chExt cx="2168165" cy="2581881"/>
          </a:xfrm>
        </p:grpSpPr>
        <p:cxnSp>
          <p:nvCxnSpPr>
            <p:cNvPr id="35" name="Straight Connector 34">
              <a:extLst>
                <a:ext uri="{FF2B5EF4-FFF2-40B4-BE49-F238E27FC236}">
                  <a16:creationId xmlns:a16="http://schemas.microsoft.com/office/drawing/2014/main" id="{A99CBC03-F2D9-EC1B-0150-AFECCE8FD766}"/>
                </a:ext>
              </a:extLst>
            </p:cNvPr>
            <p:cNvCxnSpPr>
              <a:cxnSpLocks/>
            </p:cNvCxnSpPr>
            <p:nvPr/>
          </p:nvCxnSpPr>
          <p:spPr>
            <a:xfrm flipH="1">
              <a:off x="3057332" y="4127852"/>
              <a:ext cx="1124204" cy="222713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8B3A18B-03AC-B676-9820-7493175989DC}"/>
                </a:ext>
              </a:extLst>
            </p:cNvPr>
            <p:cNvSpPr txBox="1"/>
            <p:nvPr/>
          </p:nvSpPr>
          <p:spPr>
            <a:xfrm>
              <a:off x="2229358" y="6340401"/>
              <a:ext cx="2168165" cy="369332"/>
            </a:xfrm>
            <a:prstGeom prst="rect">
              <a:avLst/>
            </a:prstGeom>
            <a:noFill/>
          </p:spPr>
          <p:txBody>
            <a:bodyPr wrap="square" rtlCol="0">
              <a:spAutoFit/>
            </a:bodyPr>
            <a:lstStyle/>
            <a:p>
              <a:r>
                <a:rPr lang="en-US" dirty="0">
                  <a:solidFill>
                    <a:srgbClr val="FF0000"/>
                  </a:solidFill>
                </a:rPr>
                <a:t>String</a:t>
              </a:r>
            </a:p>
          </p:txBody>
        </p:sp>
      </p:grpSp>
      <p:grpSp>
        <p:nvGrpSpPr>
          <p:cNvPr id="32" name="Group 31">
            <a:extLst>
              <a:ext uri="{FF2B5EF4-FFF2-40B4-BE49-F238E27FC236}">
                <a16:creationId xmlns:a16="http://schemas.microsoft.com/office/drawing/2014/main" id="{3321F86D-91C5-6929-C3E3-55C9574808F3}"/>
              </a:ext>
            </a:extLst>
          </p:cNvPr>
          <p:cNvGrpSpPr/>
          <p:nvPr/>
        </p:nvGrpSpPr>
        <p:grpSpPr>
          <a:xfrm>
            <a:off x="5421793" y="1948766"/>
            <a:ext cx="3942399" cy="508763"/>
            <a:chOff x="5421793" y="1948766"/>
            <a:chExt cx="3942399" cy="508763"/>
          </a:xfrm>
        </p:grpSpPr>
        <p:cxnSp>
          <p:nvCxnSpPr>
            <p:cNvPr id="54" name="Straight Connector 53">
              <a:extLst>
                <a:ext uri="{FF2B5EF4-FFF2-40B4-BE49-F238E27FC236}">
                  <a16:creationId xmlns:a16="http://schemas.microsoft.com/office/drawing/2014/main" id="{C962E082-CF40-E71B-18FB-2A4B991C7646}"/>
                </a:ext>
              </a:extLst>
            </p:cNvPr>
            <p:cNvCxnSpPr>
              <a:cxnSpLocks/>
            </p:cNvCxnSpPr>
            <p:nvPr/>
          </p:nvCxnSpPr>
          <p:spPr>
            <a:xfrm flipV="1">
              <a:off x="5421793" y="2182065"/>
              <a:ext cx="1783673" cy="27546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4A73761-993B-A2EB-85B7-62BA691F861F}"/>
                </a:ext>
              </a:extLst>
            </p:cNvPr>
            <p:cNvSpPr txBox="1"/>
            <p:nvPr/>
          </p:nvSpPr>
          <p:spPr>
            <a:xfrm>
              <a:off x="7281571" y="1948766"/>
              <a:ext cx="2082621" cy="369332"/>
            </a:xfrm>
            <a:prstGeom prst="rect">
              <a:avLst/>
            </a:prstGeom>
            <a:noFill/>
          </p:spPr>
          <p:txBody>
            <a:bodyPr wrap="square" rtlCol="0">
              <a:spAutoFit/>
            </a:bodyPr>
            <a:lstStyle/>
            <a:p>
              <a:r>
                <a:rPr lang="en-US" dirty="0">
                  <a:solidFill>
                    <a:srgbClr val="FF0000"/>
                  </a:solidFill>
                </a:rPr>
                <a:t>Vertical plate</a:t>
              </a:r>
            </a:p>
          </p:txBody>
        </p:sp>
      </p:grpSp>
      <p:grpSp>
        <p:nvGrpSpPr>
          <p:cNvPr id="31" name="Group 30">
            <a:extLst>
              <a:ext uri="{FF2B5EF4-FFF2-40B4-BE49-F238E27FC236}">
                <a16:creationId xmlns:a16="http://schemas.microsoft.com/office/drawing/2014/main" id="{72AB77A6-714C-967B-F1B1-02E87FA65B23}"/>
              </a:ext>
            </a:extLst>
          </p:cNvPr>
          <p:cNvGrpSpPr/>
          <p:nvPr/>
        </p:nvGrpSpPr>
        <p:grpSpPr>
          <a:xfrm>
            <a:off x="6469206" y="4127852"/>
            <a:ext cx="2373717" cy="1298234"/>
            <a:chOff x="6469206" y="4127852"/>
            <a:chExt cx="2373717" cy="1298234"/>
          </a:xfrm>
        </p:grpSpPr>
        <p:cxnSp>
          <p:nvCxnSpPr>
            <p:cNvPr id="2" name="Straight Connector 1">
              <a:extLst>
                <a:ext uri="{FF2B5EF4-FFF2-40B4-BE49-F238E27FC236}">
                  <a16:creationId xmlns:a16="http://schemas.microsoft.com/office/drawing/2014/main" id="{02F4163A-82AE-7791-3EFE-1CB17A8C332C}"/>
                </a:ext>
              </a:extLst>
            </p:cNvPr>
            <p:cNvCxnSpPr>
              <a:cxnSpLocks/>
              <a:endCxn id="7" idx="1"/>
            </p:cNvCxnSpPr>
            <p:nvPr/>
          </p:nvCxnSpPr>
          <p:spPr>
            <a:xfrm>
              <a:off x="6469206" y="4127852"/>
              <a:ext cx="1188713" cy="111356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FC0224-95D7-35F3-8D80-BC3E7534A15E}"/>
                </a:ext>
              </a:extLst>
            </p:cNvPr>
            <p:cNvSpPr txBox="1"/>
            <p:nvPr/>
          </p:nvSpPr>
          <p:spPr>
            <a:xfrm>
              <a:off x="7657919" y="5056754"/>
              <a:ext cx="1185004" cy="369332"/>
            </a:xfrm>
            <a:prstGeom prst="rect">
              <a:avLst/>
            </a:prstGeom>
            <a:noFill/>
          </p:spPr>
          <p:txBody>
            <a:bodyPr wrap="square" rtlCol="0">
              <a:spAutoFit/>
            </a:bodyPr>
            <a:lstStyle/>
            <a:p>
              <a:r>
                <a:rPr lang="en-US" dirty="0">
                  <a:solidFill>
                    <a:srgbClr val="FF0000"/>
                  </a:solidFill>
                </a:rPr>
                <a:t>Vertebrae</a:t>
              </a:r>
            </a:p>
          </p:txBody>
        </p:sp>
      </p:grpSp>
      <p:grpSp>
        <p:nvGrpSpPr>
          <p:cNvPr id="30" name="Group 29">
            <a:extLst>
              <a:ext uri="{FF2B5EF4-FFF2-40B4-BE49-F238E27FC236}">
                <a16:creationId xmlns:a16="http://schemas.microsoft.com/office/drawing/2014/main" id="{87DDA4F1-0E5B-A951-C61B-E21A7745A8E7}"/>
              </a:ext>
            </a:extLst>
          </p:cNvPr>
          <p:cNvGrpSpPr/>
          <p:nvPr/>
        </p:nvGrpSpPr>
        <p:grpSpPr>
          <a:xfrm>
            <a:off x="7570862" y="3582950"/>
            <a:ext cx="4398327" cy="1372758"/>
            <a:chOff x="7570862" y="3582950"/>
            <a:chExt cx="4398327" cy="1372758"/>
          </a:xfrm>
        </p:grpSpPr>
        <p:cxnSp>
          <p:nvCxnSpPr>
            <p:cNvPr id="15" name="Straight Connector 14">
              <a:extLst>
                <a:ext uri="{FF2B5EF4-FFF2-40B4-BE49-F238E27FC236}">
                  <a16:creationId xmlns:a16="http://schemas.microsoft.com/office/drawing/2014/main" id="{173CEED1-8CBE-3277-C09B-9EC707149C34}"/>
                </a:ext>
              </a:extLst>
            </p:cNvPr>
            <p:cNvCxnSpPr>
              <a:cxnSpLocks/>
            </p:cNvCxnSpPr>
            <p:nvPr/>
          </p:nvCxnSpPr>
          <p:spPr>
            <a:xfrm>
              <a:off x="7570862" y="3582950"/>
              <a:ext cx="941678" cy="109593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8B66E0-57D6-EA52-3C7D-53BDDB66D4D5}"/>
                </a:ext>
              </a:extLst>
            </p:cNvPr>
            <p:cNvSpPr txBox="1"/>
            <p:nvPr/>
          </p:nvSpPr>
          <p:spPr>
            <a:xfrm>
              <a:off x="8614681" y="4586376"/>
              <a:ext cx="3354508" cy="369332"/>
            </a:xfrm>
            <a:prstGeom prst="rect">
              <a:avLst/>
            </a:prstGeom>
            <a:noFill/>
          </p:spPr>
          <p:txBody>
            <a:bodyPr wrap="none" rtlCol="0">
              <a:spAutoFit/>
            </a:bodyPr>
            <a:lstStyle/>
            <a:p>
              <a:r>
                <a:rPr lang="en-US" dirty="0" err="1">
                  <a:solidFill>
                    <a:srgbClr val="FF0000"/>
                  </a:solidFill>
                </a:rPr>
                <a:t>Aluminium</a:t>
              </a:r>
              <a:r>
                <a:rPr lang="en-US" dirty="0">
                  <a:solidFill>
                    <a:srgbClr val="FF0000"/>
                  </a:solidFill>
                </a:rPr>
                <a:t> axis + Teflon inserts</a:t>
              </a:r>
            </a:p>
          </p:txBody>
        </p:sp>
      </p:grpSp>
      <p:grpSp>
        <p:nvGrpSpPr>
          <p:cNvPr id="62" name="Group 61">
            <a:extLst>
              <a:ext uri="{FF2B5EF4-FFF2-40B4-BE49-F238E27FC236}">
                <a16:creationId xmlns:a16="http://schemas.microsoft.com/office/drawing/2014/main" id="{C84B8A50-6F0E-B263-BFB5-279565E58EBA}"/>
              </a:ext>
            </a:extLst>
          </p:cNvPr>
          <p:cNvGrpSpPr/>
          <p:nvPr/>
        </p:nvGrpSpPr>
        <p:grpSpPr>
          <a:xfrm>
            <a:off x="339883" y="2846891"/>
            <a:ext cx="4187231" cy="996448"/>
            <a:chOff x="83708" y="2743988"/>
            <a:chExt cx="4691525" cy="2686759"/>
          </a:xfrm>
        </p:grpSpPr>
        <p:cxnSp>
          <p:nvCxnSpPr>
            <p:cNvPr id="63" name="Straight Connector 62">
              <a:extLst>
                <a:ext uri="{FF2B5EF4-FFF2-40B4-BE49-F238E27FC236}">
                  <a16:creationId xmlns:a16="http://schemas.microsoft.com/office/drawing/2014/main" id="{A1E02D0E-EA37-11A4-5F28-3BA262E943A0}"/>
                </a:ext>
              </a:extLst>
            </p:cNvPr>
            <p:cNvCxnSpPr>
              <a:cxnSpLocks/>
            </p:cNvCxnSpPr>
            <p:nvPr/>
          </p:nvCxnSpPr>
          <p:spPr>
            <a:xfrm>
              <a:off x="2032338" y="3654964"/>
              <a:ext cx="2742895" cy="1775783"/>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A586059-6680-F296-435C-ADD1DBAC0DF9}"/>
                </a:ext>
              </a:extLst>
            </p:cNvPr>
            <p:cNvSpPr txBox="1"/>
            <p:nvPr/>
          </p:nvSpPr>
          <p:spPr>
            <a:xfrm>
              <a:off x="83708" y="2743988"/>
              <a:ext cx="1983076" cy="617289"/>
            </a:xfrm>
            <a:prstGeom prst="rect">
              <a:avLst/>
            </a:prstGeom>
            <a:noFill/>
          </p:spPr>
          <p:txBody>
            <a:bodyPr wrap="square" rtlCol="0">
              <a:spAutoFit/>
            </a:bodyPr>
            <a:lstStyle/>
            <a:p>
              <a:r>
                <a:rPr lang="en-US" dirty="0" err="1">
                  <a:solidFill>
                    <a:srgbClr val="FF0000"/>
                  </a:solidFill>
                </a:rPr>
                <a:t>Dynamixel</a:t>
              </a:r>
              <a:r>
                <a:rPr lang="en-US" dirty="0">
                  <a:solidFill>
                    <a:srgbClr val="FF0000"/>
                  </a:solidFill>
                </a:rPr>
                <a:t> MX-64 servo motor</a:t>
              </a:r>
            </a:p>
          </p:txBody>
        </p:sp>
      </p:grpSp>
      <p:grpSp>
        <p:nvGrpSpPr>
          <p:cNvPr id="65" name="Group 64">
            <a:extLst>
              <a:ext uri="{FF2B5EF4-FFF2-40B4-BE49-F238E27FC236}">
                <a16:creationId xmlns:a16="http://schemas.microsoft.com/office/drawing/2014/main" id="{3F588C2F-617C-B3FC-30C2-22E3C3974431}"/>
              </a:ext>
            </a:extLst>
          </p:cNvPr>
          <p:cNvGrpSpPr/>
          <p:nvPr/>
        </p:nvGrpSpPr>
        <p:grpSpPr>
          <a:xfrm>
            <a:off x="6197993" y="2815416"/>
            <a:ext cx="3535063" cy="1027923"/>
            <a:chOff x="5183134" y="2793260"/>
            <a:chExt cx="3535063" cy="1027923"/>
          </a:xfrm>
        </p:grpSpPr>
        <p:cxnSp>
          <p:nvCxnSpPr>
            <p:cNvPr id="66" name="Straight Connector 65">
              <a:extLst>
                <a:ext uri="{FF2B5EF4-FFF2-40B4-BE49-F238E27FC236}">
                  <a16:creationId xmlns:a16="http://schemas.microsoft.com/office/drawing/2014/main" id="{27F3AA38-097E-BF5C-12E8-689EC438787B}"/>
                </a:ext>
              </a:extLst>
            </p:cNvPr>
            <p:cNvCxnSpPr>
              <a:cxnSpLocks/>
              <a:stCxn id="67" idx="1"/>
            </p:cNvCxnSpPr>
            <p:nvPr/>
          </p:nvCxnSpPr>
          <p:spPr>
            <a:xfrm flipH="1">
              <a:off x="5183134" y="2977926"/>
              <a:ext cx="843435" cy="84325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A90A599-B319-0ECF-9DDF-91ED28782E92}"/>
                </a:ext>
              </a:extLst>
            </p:cNvPr>
            <p:cNvSpPr txBox="1"/>
            <p:nvPr/>
          </p:nvSpPr>
          <p:spPr>
            <a:xfrm>
              <a:off x="6026569" y="2793260"/>
              <a:ext cx="2691628" cy="369332"/>
            </a:xfrm>
            <a:prstGeom prst="rect">
              <a:avLst/>
            </a:prstGeom>
            <a:noFill/>
          </p:spPr>
          <p:txBody>
            <a:bodyPr wrap="square" rtlCol="0">
              <a:spAutoFit/>
            </a:bodyPr>
            <a:lstStyle/>
            <a:p>
              <a:r>
                <a:rPr lang="en-US" dirty="0">
                  <a:solidFill>
                    <a:srgbClr val="FF0000"/>
                  </a:solidFill>
                </a:rPr>
                <a:t>Ball bearing support</a:t>
              </a:r>
            </a:p>
          </p:txBody>
        </p:sp>
      </p:grpSp>
      <p:grpSp>
        <p:nvGrpSpPr>
          <p:cNvPr id="68" name="Group 67">
            <a:extLst>
              <a:ext uri="{FF2B5EF4-FFF2-40B4-BE49-F238E27FC236}">
                <a16:creationId xmlns:a16="http://schemas.microsoft.com/office/drawing/2014/main" id="{35D30B17-C012-FFB1-9DCC-81B377BBF5C7}"/>
              </a:ext>
            </a:extLst>
          </p:cNvPr>
          <p:cNvGrpSpPr/>
          <p:nvPr/>
        </p:nvGrpSpPr>
        <p:grpSpPr>
          <a:xfrm>
            <a:off x="786516" y="4967583"/>
            <a:ext cx="2567257" cy="572971"/>
            <a:chOff x="-228343" y="4249767"/>
            <a:chExt cx="2444815" cy="1818556"/>
          </a:xfrm>
        </p:grpSpPr>
        <p:sp>
          <p:nvSpPr>
            <p:cNvPr id="69" name="TextBox 68">
              <a:extLst>
                <a:ext uri="{FF2B5EF4-FFF2-40B4-BE49-F238E27FC236}">
                  <a16:creationId xmlns:a16="http://schemas.microsoft.com/office/drawing/2014/main" id="{2FD328C2-9F79-DFCE-CE75-3CB21E19C7FF}"/>
                </a:ext>
              </a:extLst>
            </p:cNvPr>
            <p:cNvSpPr txBox="1"/>
            <p:nvPr/>
          </p:nvSpPr>
          <p:spPr>
            <a:xfrm>
              <a:off x="-228343" y="4896098"/>
              <a:ext cx="2023274" cy="1172225"/>
            </a:xfrm>
            <a:prstGeom prst="rect">
              <a:avLst/>
            </a:prstGeom>
            <a:noFill/>
          </p:spPr>
          <p:txBody>
            <a:bodyPr wrap="square" rtlCol="0">
              <a:spAutoFit/>
            </a:bodyPr>
            <a:lstStyle/>
            <a:p>
              <a:r>
                <a:rPr lang="en-US" dirty="0">
                  <a:solidFill>
                    <a:srgbClr val="FF0000"/>
                  </a:solidFill>
                </a:rPr>
                <a:t>Square base</a:t>
              </a:r>
            </a:p>
          </p:txBody>
        </p:sp>
        <p:cxnSp>
          <p:nvCxnSpPr>
            <p:cNvPr id="70" name="Straight Connector 69">
              <a:extLst>
                <a:ext uri="{FF2B5EF4-FFF2-40B4-BE49-F238E27FC236}">
                  <a16:creationId xmlns:a16="http://schemas.microsoft.com/office/drawing/2014/main" id="{8161262C-C9F7-62AB-0A0B-822188B065D0}"/>
                </a:ext>
              </a:extLst>
            </p:cNvPr>
            <p:cNvCxnSpPr>
              <a:cxnSpLocks/>
            </p:cNvCxnSpPr>
            <p:nvPr/>
          </p:nvCxnSpPr>
          <p:spPr>
            <a:xfrm flipH="1">
              <a:off x="1145685" y="4249767"/>
              <a:ext cx="1070787" cy="1455245"/>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740CD1AD-C22C-076F-04BD-D1F848A4933A}"/>
              </a:ext>
            </a:extLst>
          </p:cNvPr>
          <p:cNvGrpSpPr/>
          <p:nvPr/>
        </p:nvGrpSpPr>
        <p:grpSpPr>
          <a:xfrm>
            <a:off x="5553219" y="694126"/>
            <a:ext cx="4209400" cy="2904350"/>
            <a:chOff x="4538360" y="671970"/>
            <a:chExt cx="4209400" cy="2904350"/>
          </a:xfrm>
        </p:grpSpPr>
        <p:sp>
          <p:nvSpPr>
            <p:cNvPr id="72" name="TextBox 71">
              <a:extLst>
                <a:ext uri="{FF2B5EF4-FFF2-40B4-BE49-F238E27FC236}">
                  <a16:creationId xmlns:a16="http://schemas.microsoft.com/office/drawing/2014/main" id="{7FF60199-AFA6-0D45-11CC-F4184BA74ACB}"/>
                </a:ext>
              </a:extLst>
            </p:cNvPr>
            <p:cNvSpPr txBox="1"/>
            <p:nvPr/>
          </p:nvSpPr>
          <p:spPr>
            <a:xfrm>
              <a:off x="5771651" y="671970"/>
              <a:ext cx="2976109" cy="369332"/>
            </a:xfrm>
            <a:prstGeom prst="rect">
              <a:avLst/>
            </a:prstGeom>
            <a:noFill/>
          </p:spPr>
          <p:txBody>
            <a:bodyPr wrap="square" rtlCol="0">
              <a:spAutoFit/>
            </a:bodyPr>
            <a:lstStyle/>
            <a:p>
              <a:r>
                <a:rPr lang="en-US" dirty="0" err="1">
                  <a:solidFill>
                    <a:srgbClr val="FF0000"/>
                  </a:solidFill>
                </a:rPr>
                <a:t>Aluminium</a:t>
              </a:r>
              <a:r>
                <a:rPr lang="en-US" dirty="0">
                  <a:solidFill>
                    <a:srgbClr val="FF0000"/>
                  </a:solidFill>
                </a:rPr>
                <a:t> plate</a:t>
              </a:r>
            </a:p>
          </p:txBody>
        </p:sp>
        <p:cxnSp>
          <p:nvCxnSpPr>
            <p:cNvPr id="73" name="Straight Connector 72">
              <a:extLst>
                <a:ext uri="{FF2B5EF4-FFF2-40B4-BE49-F238E27FC236}">
                  <a16:creationId xmlns:a16="http://schemas.microsoft.com/office/drawing/2014/main" id="{EA9D61E1-FF4F-6E6F-C452-5F6DEFE29178}"/>
                </a:ext>
              </a:extLst>
            </p:cNvPr>
            <p:cNvCxnSpPr>
              <a:cxnSpLocks/>
            </p:cNvCxnSpPr>
            <p:nvPr/>
          </p:nvCxnSpPr>
          <p:spPr>
            <a:xfrm flipV="1">
              <a:off x="4538360" y="1260628"/>
              <a:ext cx="1301484" cy="2315692"/>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06093D4D-B5E5-D940-D5B6-98952BB136CB}"/>
              </a:ext>
            </a:extLst>
          </p:cNvPr>
          <p:cNvCxnSpPr>
            <a:cxnSpLocks/>
          </p:cNvCxnSpPr>
          <p:nvPr/>
        </p:nvCxnSpPr>
        <p:spPr>
          <a:xfrm>
            <a:off x="5553219" y="4833628"/>
            <a:ext cx="2052339" cy="109979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B1D92B6-4594-90F4-76DD-9A27F6752467}"/>
              </a:ext>
            </a:extLst>
          </p:cNvPr>
          <p:cNvSpPr txBox="1"/>
          <p:nvPr/>
        </p:nvSpPr>
        <p:spPr>
          <a:xfrm>
            <a:off x="7591023" y="5745392"/>
            <a:ext cx="2184770" cy="369332"/>
          </a:xfrm>
          <a:prstGeom prst="rect">
            <a:avLst/>
          </a:prstGeom>
          <a:noFill/>
        </p:spPr>
        <p:txBody>
          <a:bodyPr wrap="square" rtlCol="0">
            <a:spAutoFit/>
          </a:bodyPr>
          <a:lstStyle/>
          <a:p>
            <a:r>
              <a:rPr lang="en-US" dirty="0">
                <a:solidFill>
                  <a:srgbClr val="FF0000"/>
                </a:solidFill>
              </a:rPr>
              <a:t>Rotating platform</a:t>
            </a:r>
          </a:p>
        </p:txBody>
      </p:sp>
      <p:pic>
        <p:nvPicPr>
          <p:cNvPr id="86" name="Picture 85" descr="Impact Hub Zurich | University of Zurich - Impact Hub Zurich">
            <a:extLst>
              <a:ext uri="{FF2B5EF4-FFF2-40B4-BE49-F238E27FC236}">
                <a16:creationId xmlns:a16="http://schemas.microsoft.com/office/drawing/2014/main" id="{3CBEB243-61CC-4DA2-8652-804DBB9DE5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Biorob logo ‒ BioRob ‐ EPFL">
            <a:extLst>
              <a:ext uri="{FF2B5EF4-FFF2-40B4-BE49-F238E27FC236}">
                <a16:creationId xmlns:a16="http://schemas.microsoft.com/office/drawing/2014/main" id="{24481B83-3060-5786-D7C7-99394DDEE6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88" name="Date Placeholder 3">
            <a:extLst>
              <a:ext uri="{FF2B5EF4-FFF2-40B4-BE49-F238E27FC236}">
                <a16:creationId xmlns:a16="http://schemas.microsoft.com/office/drawing/2014/main" id="{5F9CE912-E9AB-D036-5D22-A0E239394012}"/>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sp>
        <p:nvSpPr>
          <p:cNvPr id="89" name="TextBox 88">
            <a:extLst>
              <a:ext uri="{FF2B5EF4-FFF2-40B4-BE49-F238E27FC236}">
                <a16:creationId xmlns:a16="http://schemas.microsoft.com/office/drawing/2014/main" id="{883C4C1D-2F9B-3A1F-1427-01BACA113755}"/>
              </a:ext>
            </a:extLst>
          </p:cNvPr>
          <p:cNvSpPr txBox="1"/>
          <p:nvPr/>
        </p:nvSpPr>
        <p:spPr>
          <a:xfrm>
            <a:off x="3651251" y="5850198"/>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Components of the robot</a:t>
            </a:r>
          </a:p>
        </p:txBody>
      </p:sp>
      <p:pic>
        <p:nvPicPr>
          <p:cNvPr id="90" name="Picture 2" descr="Empa - Swiss Federal Laboratories for Materials Science and Technology">
            <a:extLst>
              <a:ext uri="{FF2B5EF4-FFF2-40B4-BE49-F238E27FC236}">
                <a16:creationId xmlns:a16="http://schemas.microsoft.com/office/drawing/2014/main" id="{F91BA122-61BA-AB66-7D13-861B285CDB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77BB964-847D-488C-39FC-0873B98F86CC}"/>
              </a:ext>
            </a:extLst>
          </p:cNvPr>
          <p:cNvGrpSpPr/>
          <p:nvPr/>
        </p:nvGrpSpPr>
        <p:grpSpPr>
          <a:xfrm>
            <a:off x="1037282" y="3888643"/>
            <a:ext cx="2932292" cy="2033458"/>
            <a:chOff x="2044630" y="4853834"/>
            <a:chExt cx="2932292" cy="2033458"/>
          </a:xfrm>
        </p:grpSpPr>
        <p:cxnSp>
          <p:nvCxnSpPr>
            <p:cNvPr id="8" name="Straight Connector 7">
              <a:extLst>
                <a:ext uri="{FF2B5EF4-FFF2-40B4-BE49-F238E27FC236}">
                  <a16:creationId xmlns:a16="http://schemas.microsoft.com/office/drawing/2014/main" id="{C4320FDE-5046-40EE-8A14-62FACE10EEBB}"/>
                </a:ext>
              </a:extLst>
            </p:cNvPr>
            <p:cNvCxnSpPr>
              <a:cxnSpLocks/>
            </p:cNvCxnSpPr>
            <p:nvPr/>
          </p:nvCxnSpPr>
          <p:spPr>
            <a:xfrm flipH="1">
              <a:off x="3131961" y="4853834"/>
              <a:ext cx="1844961" cy="1664858"/>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567FDB2-84C4-68FD-2225-C8C089F62B3C}"/>
                </a:ext>
              </a:extLst>
            </p:cNvPr>
            <p:cNvSpPr txBox="1"/>
            <p:nvPr/>
          </p:nvSpPr>
          <p:spPr>
            <a:xfrm>
              <a:off x="2044630" y="6517960"/>
              <a:ext cx="2168165" cy="369332"/>
            </a:xfrm>
            <a:prstGeom prst="rect">
              <a:avLst/>
            </a:prstGeom>
            <a:noFill/>
          </p:spPr>
          <p:txBody>
            <a:bodyPr wrap="square" rtlCol="0">
              <a:spAutoFit/>
            </a:bodyPr>
            <a:lstStyle/>
            <a:p>
              <a:r>
                <a:rPr lang="en-US" dirty="0">
                  <a:solidFill>
                    <a:srgbClr val="FF0000"/>
                  </a:solidFill>
                </a:rPr>
                <a:t>Tensioning system</a:t>
              </a:r>
            </a:p>
          </p:txBody>
        </p:sp>
      </p:grpSp>
    </p:spTree>
    <p:extLst>
      <p:ext uri="{BB962C8B-B14F-4D97-AF65-F5344CB8AC3E}">
        <p14:creationId xmlns:p14="http://schemas.microsoft.com/office/powerpoint/2010/main" val="418441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9"/>
                                        </p:tgtEl>
                                      </p:cBhvr>
                                    </p:animEffect>
                                    <p:set>
                                      <p:cBhvr>
                                        <p:cTn id="27" dur="1" fill="hold">
                                          <p:stCondLst>
                                            <p:cond delay="499"/>
                                          </p:stCondLst>
                                        </p:cTn>
                                        <p:tgtEl>
                                          <p:spTgt spid="5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8"/>
                                        </p:tgtEl>
                                      </p:cBhvr>
                                    </p:animEffect>
                                    <p:set>
                                      <p:cBhvr>
                                        <p:cTn id="30" dur="1" fill="hold">
                                          <p:stCondLst>
                                            <p:cond delay="499"/>
                                          </p:stCondLst>
                                        </p:cTn>
                                        <p:tgtEl>
                                          <p:spTgt spid="6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5"/>
                                        </p:tgtEl>
                                      </p:cBhvr>
                                    </p:animEffect>
                                    <p:set>
                                      <p:cBhvr>
                                        <p:cTn id="33" dur="1" fill="hold">
                                          <p:stCondLst>
                                            <p:cond delay="499"/>
                                          </p:stCondLst>
                                        </p:cTn>
                                        <p:tgtEl>
                                          <p:spTgt spid="6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2"/>
                                        </p:tgtEl>
                                      </p:cBhvr>
                                    </p:animEffect>
                                    <p:set>
                                      <p:cBhvr>
                                        <p:cTn id="36" dur="1" fill="hold">
                                          <p:stCondLst>
                                            <p:cond delay="499"/>
                                          </p:stCondLst>
                                        </p:cTn>
                                        <p:tgtEl>
                                          <p:spTgt spid="6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1"/>
                                        </p:tgtEl>
                                      </p:cBhvr>
                                    </p:animEffect>
                                    <p:set>
                                      <p:cBhvr>
                                        <p:cTn id="39" dur="1" fill="hold">
                                          <p:stCondLst>
                                            <p:cond delay="499"/>
                                          </p:stCondLst>
                                        </p:cTn>
                                        <p:tgtEl>
                                          <p:spTgt spid="71"/>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4E69DE6-A116-7B26-032E-565663959B54}"/>
              </a:ext>
            </a:extLst>
          </p:cNvPr>
          <p:cNvSpPr>
            <a:spLocks noGrp="1"/>
          </p:cNvSpPr>
          <p:nvPr>
            <p:ph type="ftr" sz="quarter" idx="15"/>
          </p:nvPr>
        </p:nvSpPr>
        <p:spPr/>
        <p:txBody>
          <a:bodyPr/>
          <a:lstStyle/>
          <a:p>
            <a:r>
              <a:rPr lang="fr-FR" dirty="0"/>
              <a:t>Olivier Lonneux</a:t>
            </a:r>
          </a:p>
        </p:txBody>
      </p:sp>
      <p:sp>
        <p:nvSpPr>
          <p:cNvPr id="5" name="Slide Number Placeholder 4">
            <a:extLst>
              <a:ext uri="{FF2B5EF4-FFF2-40B4-BE49-F238E27FC236}">
                <a16:creationId xmlns:a16="http://schemas.microsoft.com/office/drawing/2014/main" id="{82495212-741E-31F6-0CB4-564183433144}"/>
              </a:ext>
            </a:extLst>
          </p:cNvPr>
          <p:cNvSpPr>
            <a:spLocks noGrp="1"/>
          </p:cNvSpPr>
          <p:nvPr>
            <p:ph type="sldNum" sz="quarter" idx="16"/>
          </p:nvPr>
        </p:nvSpPr>
        <p:spPr/>
        <p:txBody>
          <a:bodyPr/>
          <a:lstStyle/>
          <a:p>
            <a:fld id="{E1E1CD7C-2161-7D43-862E-CE4C333CD873}" type="slidenum">
              <a:rPr lang="fr-FR" smtClean="0"/>
              <a:pPr/>
              <a:t>21</a:t>
            </a:fld>
            <a:endParaRPr lang="fr-FR" dirty="0"/>
          </a:p>
        </p:txBody>
      </p:sp>
      <p:pic>
        <p:nvPicPr>
          <p:cNvPr id="7" name="VID_20230617_170619">
            <a:hlinkClick r:id="" action="ppaction://media"/>
            <a:extLst>
              <a:ext uri="{FF2B5EF4-FFF2-40B4-BE49-F238E27FC236}">
                <a16:creationId xmlns:a16="http://schemas.microsoft.com/office/drawing/2014/main" id="{0DC36281-20DF-57DC-34DA-2F3C973F2BE1}"/>
              </a:ext>
            </a:extLst>
          </p:cNvPr>
          <p:cNvPicPr>
            <a:picLocks noGrp="1" noChangeAspect="1"/>
          </p:cNvPicPr>
          <p:nvPr>
            <p:ph type="pic" sz="quarter" idx="13"/>
            <a:videoFile r:link="rId1"/>
            <p:extLst>
              <p:ext uri="{DAA4B4D4-6D71-4841-9C94-3DE7FCFB9230}">
                <p14:media xmlns:p14="http://schemas.microsoft.com/office/powerpoint/2010/main" r:embed="rId2">
                  <p14:trim st="832"/>
                </p14:media>
              </p:ext>
            </p:extLst>
          </p:nvPr>
        </p:nvPicPr>
        <p:blipFill>
          <a:blip r:embed="rId4"/>
          <a:srcRect l="7754" r="7754"/>
          <a:stretch>
            <a:fillRect/>
          </a:stretch>
        </p:blipFill>
        <p:spPr>
          <a:xfrm>
            <a:off x="1206500" y="0"/>
            <a:ext cx="10301288" cy="6858000"/>
          </a:xfrm>
          <a:prstGeom prst="rect">
            <a:avLst/>
          </a:prstGeom>
        </p:spPr>
      </p:pic>
      <p:pic>
        <p:nvPicPr>
          <p:cNvPr id="8" name="Picture 7" descr="Impact Hub Zurich | University of Zurich - Impact Hub Zurich">
            <a:extLst>
              <a:ext uri="{FF2B5EF4-FFF2-40B4-BE49-F238E27FC236}">
                <a16:creationId xmlns:a16="http://schemas.microsoft.com/office/drawing/2014/main" id="{21A53C27-0A47-BFA6-99BE-13DCC4E15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iorob logo ‒ BioRob ‐ EPFL">
            <a:extLst>
              <a:ext uri="{FF2B5EF4-FFF2-40B4-BE49-F238E27FC236}">
                <a16:creationId xmlns:a16="http://schemas.microsoft.com/office/drawing/2014/main" id="{6C044213-B4EA-11BD-81AC-E42C7368A4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mpa - Swiss Federal Laboratories for Materials Science and Technology">
            <a:extLst>
              <a:ext uri="{FF2B5EF4-FFF2-40B4-BE49-F238E27FC236}">
                <a16:creationId xmlns:a16="http://schemas.microsoft.com/office/drawing/2014/main" id="{4EDEC051-A96C-3C03-749F-67D18A0D21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67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4E69DE6-A116-7B26-032E-565663959B54}"/>
              </a:ext>
            </a:extLst>
          </p:cNvPr>
          <p:cNvSpPr>
            <a:spLocks noGrp="1"/>
          </p:cNvSpPr>
          <p:nvPr>
            <p:ph type="ftr" sz="quarter" idx="15"/>
          </p:nvPr>
        </p:nvSpPr>
        <p:spPr/>
        <p:txBody>
          <a:bodyPr/>
          <a:lstStyle/>
          <a:p>
            <a:r>
              <a:rPr lang="fr-FR" dirty="0"/>
              <a:t>Olivier Lonneux</a:t>
            </a:r>
          </a:p>
        </p:txBody>
      </p:sp>
      <p:sp>
        <p:nvSpPr>
          <p:cNvPr id="5" name="Slide Number Placeholder 4">
            <a:extLst>
              <a:ext uri="{FF2B5EF4-FFF2-40B4-BE49-F238E27FC236}">
                <a16:creationId xmlns:a16="http://schemas.microsoft.com/office/drawing/2014/main" id="{82495212-741E-31F6-0CB4-564183433144}"/>
              </a:ext>
            </a:extLst>
          </p:cNvPr>
          <p:cNvSpPr>
            <a:spLocks noGrp="1"/>
          </p:cNvSpPr>
          <p:nvPr>
            <p:ph type="sldNum" sz="quarter" idx="16"/>
          </p:nvPr>
        </p:nvSpPr>
        <p:spPr/>
        <p:txBody>
          <a:bodyPr/>
          <a:lstStyle/>
          <a:p>
            <a:fld id="{E1E1CD7C-2161-7D43-862E-CE4C333CD873}" type="slidenum">
              <a:rPr lang="fr-FR" smtClean="0"/>
              <a:pPr/>
              <a:t>22</a:t>
            </a:fld>
            <a:endParaRPr lang="fr-FR" dirty="0"/>
          </a:p>
        </p:txBody>
      </p:sp>
      <p:pic>
        <p:nvPicPr>
          <p:cNvPr id="8" name="Picture 7" descr="Impact Hub Zurich | University of Zurich - Impact Hub Zurich">
            <a:extLst>
              <a:ext uri="{FF2B5EF4-FFF2-40B4-BE49-F238E27FC236}">
                <a16:creationId xmlns:a16="http://schemas.microsoft.com/office/drawing/2014/main" id="{21A53C27-0A47-BFA6-99BE-13DCC4E15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iorob logo ‒ BioRob ‐ EPFL">
            <a:extLst>
              <a:ext uri="{FF2B5EF4-FFF2-40B4-BE49-F238E27FC236}">
                <a16:creationId xmlns:a16="http://schemas.microsoft.com/office/drawing/2014/main" id="{6C044213-B4EA-11BD-81AC-E42C7368A4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mpa - Swiss Federal Laboratories for Materials Science and Technology">
            <a:extLst>
              <a:ext uri="{FF2B5EF4-FFF2-40B4-BE49-F238E27FC236}">
                <a16:creationId xmlns:a16="http://schemas.microsoft.com/office/drawing/2014/main" id="{4EDEC051-A96C-3C03-749F-67D18A0D21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XL_20230714_092757733 (1)">
            <a:hlinkClick r:id="" action="ppaction://media"/>
            <a:extLst>
              <a:ext uri="{FF2B5EF4-FFF2-40B4-BE49-F238E27FC236}">
                <a16:creationId xmlns:a16="http://schemas.microsoft.com/office/drawing/2014/main" id="{B59D172A-AC6A-A6DA-3468-B0821B7E4822}"/>
              </a:ext>
            </a:extLst>
          </p:cNvPr>
          <p:cNvPicPr>
            <a:picLocks noChangeAspect="1"/>
          </p:cNvPicPr>
          <p:nvPr>
            <a:videoFile r:link="rId1"/>
            <p:extLst>
              <p:ext uri="{DAA4B4D4-6D71-4841-9C94-3DE7FCFB9230}">
                <p14:media xmlns:p14="http://schemas.microsoft.com/office/powerpoint/2010/main" r:embed="rId2">
                  <p14:trim st="2147"/>
                </p14:media>
              </p:ext>
            </p:extLst>
          </p:nvPr>
        </p:nvPicPr>
        <p:blipFill>
          <a:blip r:embed="rId8"/>
          <a:stretch>
            <a:fillRect/>
          </a:stretch>
        </p:blipFill>
        <p:spPr>
          <a:xfrm>
            <a:off x="1206500" y="596357"/>
            <a:ext cx="10301816" cy="5794771"/>
          </a:xfrm>
          <a:prstGeom prst="rect">
            <a:avLst/>
          </a:prstGeom>
        </p:spPr>
      </p:pic>
    </p:spTree>
    <p:extLst>
      <p:ext uri="{BB962C8B-B14F-4D97-AF65-F5344CB8AC3E}">
        <p14:creationId xmlns:p14="http://schemas.microsoft.com/office/powerpoint/2010/main" val="295056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ujocoTopview">
            <a:hlinkClick r:id="" action="ppaction://media"/>
            <a:extLst>
              <a:ext uri="{FF2B5EF4-FFF2-40B4-BE49-F238E27FC236}">
                <a16:creationId xmlns:a16="http://schemas.microsoft.com/office/drawing/2014/main" id="{916C0718-0126-4E2F-E58F-413CB9370F39}"/>
              </a:ext>
            </a:extLst>
          </p:cNvPr>
          <p:cNvPicPr>
            <a:picLocks noChangeAspect="1"/>
          </p:cNvPicPr>
          <p:nvPr>
            <a:videoFile r:link="rId1"/>
            <p:extLst>
              <p:ext uri="{DAA4B4D4-6D71-4841-9C94-3DE7FCFB9230}">
                <p14:media xmlns:p14="http://schemas.microsoft.com/office/powerpoint/2010/main" r:embed="rId2">
                  <p14:trim st="97"/>
                </p14:media>
              </p:ext>
            </p:extLst>
          </p:nvPr>
        </p:nvPicPr>
        <p:blipFill rotWithShape="1">
          <a:blip r:embed="rId10"/>
          <a:srcRect l="8664" r="5644"/>
          <a:stretch/>
        </p:blipFill>
        <p:spPr>
          <a:xfrm>
            <a:off x="7938954" y="2824180"/>
            <a:ext cx="3307954" cy="2895492"/>
          </a:xfrm>
          <a:prstGeom prst="rect">
            <a:avLst/>
          </a:prstGeom>
        </p:spPr>
      </p:pic>
      <p:pic>
        <p:nvPicPr>
          <p:cNvPr id="9" name="exampleReal">
            <a:hlinkClick r:id="" action="ppaction://media"/>
            <a:extLst>
              <a:ext uri="{FF2B5EF4-FFF2-40B4-BE49-F238E27FC236}">
                <a16:creationId xmlns:a16="http://schemas.microsoft.com/office/drawing/2014/main" id="{253E5F4D-8808-5FDC-0CB8-5F630F0F9F76}"/>
              </a:ext>
            </a:extLst>
          </p:cNvPr>
          <p:cNvPicPr>
            <a:picLocks noChangeAspect="1"/>
          </p:cNvPicPr>
          <p:nvPr>
            <a:videoFile r:link="rId1"/>
            <p:extLst>
              <p:ext uri="{DAA4B4D4-6D71-4841-9C94-3DE7FCFB9230}">
                <p14:media xmlns:p14="http://schemas.microsoft.com/office/powerpoint/2010/main" r:embed="rId3">
                  <p14:trim end="2588"/>
                </p14:media>
              </p:ext>
            </p:extLst>
          </p:nvPr>
        </p:nvPicPr>
        <p:blipFill rotWithShape="1">
          <a:blip r:embed="rId11"/>
          <a:srcRect l="17761" r="19410" b="40869"/>
          <a:stretch/>
        </p:blipFill>
        <p:spPr>
          <a:xfrm>
            <a:off x="7522051" y="3199481"/>
            <a:ext cx="4051617" cy="2144891"/>
          </a:xfrm>
          <a:prstGeom prst="roundRect">
            <a:avLst>
              <a:gd name="adj" fmla="val 50000"/>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379FD06-C2BE-C522-77AE-A72792429599}"/>
                  </a:ext>
                </a:extLst>
              </p:cNvPr>
              <p:cNvSpPr>
                <a:spLocks noGrp="1"/>
              </p:cNvSpPr>
              <p:nvPr>
                <p:ph idx="1"/>
              </p:nvPr>
            </p:nvSpPr>
            <p:spPr>
              <a:xfrm>
                <a:off x="802640" y="1312756"/>
                <a:ext cx="10705677" cy="5190303"/>
              </a:xfrm>
            </p:spPr>
            <p:txBody>
              <a:bodyPr>
                <a:normAutofit/>
              </a:bodyPr>
              <a:lstStyle/>
              <a:p>
                <a:r>
                  <a:rPr lang="en-US" dirty="0"/>
                  <a:t>Each swing is accompanied by the body rotation and preluded by a half-swing in the opposite directions</a:t>
                </a:r>
              </a:p>
              <a:p>
                <a:r>
                  <a:rPr lang="en-US" dirty="0"/>
                  <a:t>The maximum speed at the impact site is recorded</a:t>
                </a:r>
              </a:p>
              <a:p>
                <a:r>
                  <a:rPr lang="en-US" dirty="0"/>
                  <a:t>8 parameters were experimented on:</a:t>
                </a:r>
              </a:p>
              <a:p>
                <a:pPr lvl="1"/>
                <a:r>
                  <a:rPr lang="en-US" dirty="0"/>
                  <a:t>Preliminary swing offset [s]</a:t>
                </a:r>
              </a:p>
              <a:p>
                <a:pPr lvl="1"/>
                <a:r>
                  <a:rPr lang="en-US" dirty="0"/>
                  <a:t>Body rotation offset [s]</a:t>
                </a:r>
              </a:p>
              <a:p>
                <a:pPr lvl="1"/>
                <a:r>
                  <a:rPr lang="en-US" dirty="0"/>
                  <a:t>Body rotation angle [</a:t>
                </a:r>
                <a14:m>
                  <m:oMath xmlns:m="http://schemas.openxmlformats.org/officeDocument/2006/math">
                    <m:r>
                      <a:rPr lang="en-US" b="0" i="1" smtClean="0">
                        <a:latin typeface="Cambria Math" panose="02040503050406030204" pitchFamily="18" charset="0"/>
                      </a:rPr>
                      <m:t>°</m:t>
                    </m:r>
                  </m:oMath>
                </a14:m>
                <a:r>
                  <a:rPr lang="en-US" dirty="0"/>
                  <a:t>]</a:t>
                </a:r>
              </a:p>
              <a:p>
                <a:pPr lvl="1"/>
                <a:r>
                  <a:rPr lang="en-US" dirty="0"/>
                  <a:t>Body rotation speed [rad/s] </a:t>
                </a:r>
              </a:p>
              <a:p>
                <a:pPr lvl="1"/>
                <a:r>
                  <a:rPr lang="en-US" dirty="0"/>
                  <a:t>Power factor </a:t>
                </a:r>
              </a:p>
              <a:p>
                <a:pPr lvl="1"/>
                <a:r>
                  <a:rPr lang="en-US" dirty="0"/>
                  <a:t>Half-angle of mobility [</a:t>
                </a:r>
                <a14:m>
                  <m:oMath xmlns:m="http://schemas.openxmlformats.org/officeDocument/2006/math">
                    <m:r>
                      <a:rPr lang="en-US" i="1">
                        <a:latin typeface="Cambria Math" panose="02040503050406030204" pitchFamily="18" charset="0"/>
                      </a:rPr>
                      <m:t>°</m:t>
                    </m:r>
                  </m:oMath>
                </a14:m>
                <a:r>
                  <a:rPr lang="en-US" dirty="0"/>
                  <a:t>]</a:t>
                </a:r>
              </a:p>
              <a:p>
                <a:pPr lvl="1"/>
                <a:r>
                  <a:rPr lang="en-US" dirty="0"/>
                  <a:t>Motor-speed [rev/min] </a:t>
                </a:r>
              </a:p>
              <a:p>
                <a:pPr lvl="1"/>
                <a:r>
                  <a:rPr lang="en-US" dirty="0"/>
                  <a:t>Tendon-step </a:t>
                </a:r>
              </a:p>
              <a:p>
                <a:pPr lvl="1"/>
                <a:endParaRPr lang="en-US" dirty="0"/>
              </a:p>
            </p:txBody>
          </p:sp>
        </mc:Choice>
        <mc:Fallback xmlns="">
          <p:sp>
            <p:nvSpPr>
              <p:cNvPr id="2" name="Content Placeholder 1">
                <a:extLst>
                  <a:ext uri="{FF2B5EF4-FFF2-40B4-BE49-F238E27FC236}">
                    <a16:creationId xmlns:a16="http://schemas.microsoft.com/office/drawing/2014/main" id="{4379FD06-C2BE-C522-77AE-A72792429599}"/>
                  </a:ext>
                </a:extLst>
              </p:cNvPr>
              <p:cNvSpPr>
                <a:spLocks noGrp="1" noRot="1" noChangeAspect="1" noMove="1" noResize="1" noEditPoints="1" noAdjustHandles="1" noChangeArrowheads="1" noChangeShapeType="1" noTextEdit="1"/>
              </p:cNvSpPr>
              <p:nvPr>
                <p:ph idx="1"/>
              </p:nvPr>
            </p:nvSpPr>
            <p:spPr>
              <a:xfrm>
                <a:off x="802640" y="1312756"/>
                <a:ext cx="10705677" cy="5190303"/>
              </a:xfrm>
              <a:blipFill>
                <a:blip r:embed="rId12"/>
                <a:stretch>
                  <a:fillRect t="-152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4B6BAA6-1386-66B9-83EC-4C2A68E3D275}"/>
              </a:ext>
            </a:extLst>
          </p:cNvPr>
          <p:cNvSpPr>
            <a:spLocks noGrp="1"/>
          </p:cNvSpPr>
          <p:nvPr>
            <p:ph type="title"/>
          </p:nvPr>
        </p:nvSpPr>
        <p:spPr>
          <a:xfrm>
            <a:off x="1206501" y="239404"/>
            <a:ext cx="5529580" cy="1430337"/>
          </a:xfrm>
        </p:spPr>
        <p:txBody>
          <a:bodyPr/>
          <a:lstStyle/>
          <a:p>
            <a:r>
              <a:rPr lang="en-US" dirty="0"/>
              <a:t>Experimentation protocol</a:t>
            </a:r>
          </a:p>
        </p:txBody>
      </p:sp>
      <p:sp>
        <p:nvSpPr>
          <p:cNvPr id="5" name="Footer Placeholder 4">
            <a:extLst>
              <a:ext uri="{FF2B5EF4-FFF2-40B4-BE49-F238E27FC236}">
                <a16:creationId xmlns:a16="http://schemas.microsoft.com/office/drawing/2014/main" id="{6A3D3CB2-8492-D612-24B3-3A7BDEADC1A0}"/>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84F4DB1A-C1A5-8160-16F8-FC5DBF927A5A}"/>
              </a:ext>
            </a:extLst>
          </p:cNvPr>
          <p:cNvSpPr>
            <a:spLocks noGrp="1"/>
          </p:cNvSpPr>
          <p:nvPr>
            <p:ph type="sldNum" sz="quarter" idx="12"/>
          </p:nvPr>
        </p:nvSpPr>
        <p:spPr/>
        <p:txBody>
          <a:bodyPr/>
          <a:lstStyle/>
          <a:p>
            <a:fld id="{E1E1CD7C-2161-7D43-862E-CE4C333CD873}" type="slidenum">
              <a:rPr lang="fr-FR" smtClean="0"/>
              <a:pPr/>
              <a:t>23</a:t>
            </a:fld>
            <a:endParaRPr lang="fr-FR" dirty="0"/>
          </a:p>
        </p:txBody>
      </p:sp>
      <p:pic>
        <p:nvPicPr>
          <p:cNvPr id="7" name="tailFinal_2">
            <a:hlinkClick r:id="" action="ppaction://media"/>
            <a:extLst>
              <a:ext uri="{FF2B5EF4-FFF2-40B4-BE49-F238E27FC236}">
                <a16:creationId xmlns:a16="http://schemas.microsoft.com/office/drawing/2014/main" id="{DF026E5E-AE85-8B58-60AA-E721933DCFF2}"/>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13"/>
          <a:srcRect l="23117" t="4199" r="25358" b="7114"/>
          <a:stretch/>
        </p:blipFill>
        <p:spPr>
          <a:xfrm>
            <a:off x="8110219" y="2716556"/>
            <a:ext cx="2875280" cy="2783840"/>
          </a:xfrm>
          <a:prstGeom prst="rect">
            <a:avLst/>
          </a:prstGeom>
        </p:spPr>
      </p:pic>
      <p:pic>
        <p:nvPicPr>
          <p:cNvPr id="33" name="Picture 32" descr="Impact Hub Zurich | University of Zurich - Impact Hub Zurich">
            <a:extLst>
              <a:ext uri="{FF2B5EF4-FFF2-40B4-BE49-F238E27FC236}">
                <a16:creationId xmlns:a16="http://schemas.microsoft.com/office/drawing/2014/main" id="{5C5DB0AF-1A6F-C902-519A-F54EEDDAAE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Biorob logo ‒ BioRob ‐ EPFL">
            <a:extLst>
              <a:ext uri="{FF2B5EF4-FFF2-40B4-BE49-F238E27FC236}">
                <a16:creationId xmlns:a16="http://schemas.microsoft.com/office/drawing/2014/main" id="{36FC73CA-8F2F-8865-7844-765D34A423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35" name="Date Placeholder 3">
            <a:extLst>
              <a:ext uri="{FF2B5EF4-FFF2-40B4-BE49-F238E27FC236}">
                <a16:creationId xmlns:a16="http://schemas.microsoft.com/office/drawing/2014/main" id="{DFF55EDE-75EB-586D-FF5B-53F31CDC3FAE}"/>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36" name="Graphic 35">
            <a:extLst>
              <a:ext uri="{FF2B5EF4-FFF2-40B4-BE49-F238E27FC236}">
                <a16:creationId xmlns:a16="http://schemas.microsoft.com/office/drawing/2014/main" id="{710F5E5E-6C52-C801-2A44-84329E55C3B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37417" y="2415945"/>
            <a:ext cx="5754583" cy="2144890"/>
          </a:xfrm>
          <a:prstGeom prst="rect">
            <a:avLst/>
          </a:prstGeom>
        </p:spPr>
      </p:pic>
      <p:pic>
        <p:nvPicPr>
          <p:cNvPr id="38" name="Picture 2" descr="Empa - Swiss Federal Laboratories for Materials Science and Technology">
            <a:extLst>
              <a:ext uri="{FF2B5EF4-FFF2-40B4-BE49-F238E27FC236}">
                <a16:creationId xmlns:a16="http://schemas.microsoft.com/office/drawing/2014/main" id="{CD34DE7B-80BD-FA85-62DF-7D93077437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pic>
        <p:nvPicPr>
          <p:cNvPr id="40" name="tailFinal_6">
            <a:hlinkClick r:id="" action="ppaction://media"/>
            <a:extLst>
              <a:ext uri="{FF2B5EF4-FFF2-40B4-BE49-F238E27FC236}">
                <a16:creationId xmlns:a16="http://schemas.microsoft.com/office/drawing/2014/main" id="{48FBC70C-3C5E-06AC-D13A-92F85D48E9D7}"/>
              </a:ext>
            </a:extLst>
          </p:cNvPr>
          <p:cNvPicPr>
            <a:picLocks noChangeAspect="1"/>
          </p:cNvPicPr>
          <p:nvPr>
            <a:videoFile r:link="rId7"/>
            <p:extLst>
              <p:ext uri="{DAA4B4D4-6D71-4841-9C94-3DE7FCFB9230}">
                <p14:media xmlns:p14="http://schemas.microsoft.com/office/powerpoint/2010/main" r:embed="rId6"/>
              </p:ext>
            </p:extLst>
          </p:nvPr>
        </p:nvPicPr>
        <p:blipFill>
          <a:blip r:embed="rId19"/>
          <a:stretch>
            <a:fillRect/>
          </a:stretch>
        </p:blipFill>
        <p:spPr>
          <a:xfrm>
            <a:off x="7087855" y="2667438"/>
            <a:ext cx="5010151" cy="2818210"/>
          </a:xfrm>
          <a:prstGeom prst="rect">
            <a:avLst/>
          </a:prstGeom>
        </p:spPr>
      </p:pic>
    </p:spTree>
    <p:extLst>
      <p:ext uri="{BB962C8B-B14F-4D97-AF65-F5344CB8AC3E}">
        <p14:creationId xmlns:p14="http://schemas.microsoft.com/office/powerpoint/2010/main" val="90247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9" presetClass="emph" presetSubtype="0" fill="hold" nodeType="withEffect">
                                  <p:stCondLst>
                                    <p:cond delay="0"/>
                                  </p:stCondLst>
                                  <p:childTnLst>
                                    <p:animClr clrSpc="rgb" dir="cw">
                                      <p:cBhvr override="childStyle">
                                        <p:cTn id="50" dur="500" fill="hold"/>
                                        <p:tgtEl>
                                          <p:spTgt spid="2">
                                            <p:txEl>
                                              <p:pRg st="3" end="3"/>
                                            </p:txEl>
                                          </p:spTgt>
                                        </p:tgtEl>
                                        <p:attrNameLst>
                                          <p:attrName>style.color</p:attrName>
                                        </p:attrNameLst>
                                      </p:cBhvr>
                                      <p:to>
                                        <a:srgbClr val="FF0000"/>
                                      </p:to>
                                    </p:animClr>
                                    <p:animClr clrSpc="rgb" dir="cw">
                                      <p:cBhvr>
                                        <p:cTn id="51" dur="500" fill="hold"/>
                                        <p:tgtEl>
                                          <p:spTgt spid="2">
                                            <p:txEl>
                                              <p:pRg st="3" end="3"/>
                                            </p:txEl>
                                          </p:spTgt>
                                        </p:tgtEl>
                                        <p:attrNameLst>
                                          <p:attrName>fillcolor</p:attrName>
                                        </p:attrNameLst>
                                      </p:cBhvr>
                                      <p:to>
                                        <a:srgbClr val="FF0000"/>
                                      </p:to>
                                    </p:animClr>
                                    <p:set>
                                      <p:cBhvr>
                                        <p:cTn id="52" dur="500" fill="hold"/>
                                        <p:tgtEl>
                                          <p:spTgt spid="2">
                                            <p:txEl>
                                              <p:pRg st="3" end="3"/>
                                            </p:txEl>
                                          </p:spTgt>
                                        </p:tgtEl>
                                        <p:attrNameLst>
                                          <p:attrName>fill.type</p:attrName>
                                        </p:attrNameLst>
                                      </p:cBhvr>
                                      <p:to>
                                        <p:strVal val="solid"/>
                                      </p:to>
                                    </p:set>
                                    <p:set>
                                      <p:cBhvr>
                                        <p:cTn id="53" dur="500" fill="hold"/>
                                        <p:tgtEl>
                                          <p:spTgt spid="2">
                                            <p:txEl>
                                              <p:pRg st="3" end="3"/>
                                            </p:txEl>
                                          </p:spTgt>
                                        </p:tgtEl>
                                        <p:attrNameLst>
                                          <p:attrName>fill.on</p:attrName>
                                        </p:attrNameLst>
                                      </p:cBhvr>
                                      <p:to>
                                        <p:strVal val="true"/>
                                      </p:to>
                                    </p:set>
                                  </p:childTnLst>
                                </p:cTn>
                              </p:par>
                              <p:par>
                                <p:cTn id="54" presetID="19" presetClass="emph" presetSubtype="0" fill="hold" nodeType="withEffect">
                                  <p:stCondLst>
                                    <p:cond delay="0"/>
                                  </p:stCondLst>
                                  <p:childTnLst>
                                    <p:animClr clrSpc="rgb" dir="cw">
                                      <p:cBhvr override="childStyle">
                                        <p:cTn id="55" dur="500" fill="hold"/>
                                        <p:tgtEl>
                                          <p:spTgt spid="2">
                                            <p:txEl>
                                              <p:pRg st="4" end="4"/>
                                            </p:txEl>
                                          </p:spTgt>
                                        </p:tgtEl>
                                        <p:attrNameLst>
                                          <p:attrName>style.color</p:attrName>
                                        </p:attrNameLst>
                                      </p:cBhvr>
                                      <p:to>
                                        <a:srgbClr val="FF0000"/>
                                      </p:to>
                                    </p:animClr>
                                    <p:animClr clrSpc="rgb" dir="cw">
                                      <p:cBhvr>
                                        <p:cTn id="56" dur="500" fill="hold"/>
                                        <p:tgtEl>
                                          <p:spTgt spid="2">
                                            <p:txEl>
                                              <p:pRg st="4" end="4"/>
                                            </p:txEl>
                                          </p:spTgt>
                                        </p:tgtEl>
                                        <p:attrNameLst>
                                          <p:attrName>fillcolor</p:attrName>
                                        </p:attrNameLst>
                                      </p:cBhvr>
                                      <p:to>
                                        <a:srgbClr val="FF0000"/>
                                      </p:to>
                                    </p:animClr>
                                    <p:set>
                                      <p:cBhvr>
                                        <p:cTn id="57" dur="500" fill="hold"/>
                                        <p:tgtEl>
                                          <p:spTgt spid="2">
                                            <p:txEl>
                                              <p:pRg st="4" end="4"/>
                                            </p:txEl>
                                          </p:spTgt>
                                        </p:tgtEl>
                                        <p:attrNameLst>
                                          <p:attrName>fill.type</p:attrName>
                                        </p:attrNameLst>
                                      </p:cBhvr>
                                      <p:to>
                                        <p:strVal val="solid"/>
                                      </p:to>
                                    </p:set>
                                    <p:set>
                                      <p:cBhvr>
                                        <p:cTn id="58" dur="500" fill="hold"/>
                                        <p:tgtEl>
                                          <p:spTgt spid="2">
                                            <p:txEl>
                                              <p:pRg st="4" end="4"/>
                                            </p:txEl>
                                          </p:spTgt>
                                        </p:tgtEl>
                                        <p:attrNameLst>
                                          <p:attrName>fill.on</p:attrName>
                                        </p:attrNameLst>
                                      </p:cBhvr>
                                      <p:to>
                                        <p:strVal val="true"/>
                                      </p:to>
                                    </p:set>
                                  </p:childTnLst>
                                </p:cTn>
                              </p:par>
                              <p:par>
                                <p:cTn id="59" presetID="19" presetClass="emph" presetSubtype="0" fill="hold" nodeType="withEffect">
                                  <p:stCondLst>
                                    <p:cond delay="0"/>
                                  </p:stCondLst>
                                  <p:childTnLst>
                                    <p:animClr clrSpc="rgb" dir="cw">
                                      <p:cBhvr override="childStyle">
                                        <p:cTn id="60" dur="500" fill="hold"/>
                                        <p:tgtEl>
                                          <p:spTgt spid="2">
                                            <p:txEl>
                                              <p:pRg st="5" end="5"/>
                                            </p:txEl>
                                          </p:spTgt>
                                        </p:tgtEl>
                                        <p:attrNameLst>
                                          <p:attrName>style.color</p:attrName>
                                        </p:attrNameLst>
                                      </p:cBhvr>
                                      <p:to>
                                        <a:srgbClr val="FF0000"/>
                                      </p:to>
                                    </p:animClr>
                                    <p:animClr clrSpc="rgb" dir="cw">
                                      <p:cBhvr>
                                        <p:cTn id="61" dur="500" fill="hold"/>
                                        <p:tgtEl>
                                          <p:spTgt spid="2">
                                            <p:txEl>
                                              <p:pRg st="5" end="5"/>
                                            </p:txEl>
                                          </p:spTgt>
                                        </p:tgtEl>
                                        <p:attrNameLst>
                                          <p:attrName>fillcolor</p:attrName>
                                        </p:attrNameLst>
                                      </p:cBhvr>
                                      <p:to>
                                        <a:srgbClr val="FF0000"/>
                                      </p:to>
                                    </p:animClr>
                                    <p:set>
                                      <p:cBhvr>
                                        <p:cTn id="62" dur="500" fill="hold"/>
                                        <p:tgtEl>
                                          <p:spTgt spid="2">
                                            <p:txEl>
                                              <p:pRg st="5" end="5"/>
                                            </p:txEl>
                                          </p:spTgt>
                                        </p:tgtEl>
                                        <p:attrNameLst>
                                          <p:attrName>fill.type</p:attrName>
                                        </p:attrNameLst>
                                      </p:cBhvr>
                                      <p:to>
                                        <p:strVal val="solid"/>
                                      </p:to>
                                    </p:set>
                                    <p:set>
                                      <p:cBhvr>
                                        <p:cTn id="63" dur="500" fill="hold"/>
                                        <p:tgtEl>
                                          <p:spTgt spid="2">
                                            <p:txEl>
                                              <p:pRg st="5" end="5"/>
                                            </p:txEl>
                                          </p:spTgt>
                                        </p:tgtEl>
                                        <p:attrNameLst>
                                          <p:attrName>fill.on</p:attrName>
                                        </p:attrNameLst>
                                      </p:cBhvr>
                                      <p:to>
                                        <p:strVal val="true"/>
                                      </p:to>
                                    </p:set>
                                  </p:childTnLst>
                                </p:cTn>
                              </p:par>
                              <p:par>
                                <p:cTn id="64" presetID="19" presetClass="emph" presetSubtype="0" fill="hold" nodeType="withEffect">
                                  <p:stCondLst>
                                    <p:cond delay="0"/>
                                  </p:stCondLst>
                                  <p:childTnLst>
                                    <p:animClr clrSpc="rgb" dir="cw">
                                      <p:cBhvr override="childStyle">
                                        <p:cTn id="65" dur="500" fill="hold"/>
                                        <p:tgtEl>
                                          <p:spTgt spid="2">
                                            <p:txEl>
                                              <p:pRg st="6" end="6"/>
                                            </p:txEl>
                                          </p:spTgt>
                                        </p:tgtEl>
                                        <p:attrNameLst>
                                          <p:attrName>style.color</p:attrName>
                                        </p:attrNameLst>
                                      </p:cBhvr>
                                      <p:to>
                                        <a:srgbClr val="FF0000"/>
                                      </p:to>
                                    </p:animClr>
                                    <p:animClr clrSpc="rgb" dir="cw">
                                      <p:cBhvr>
                                        <p:cTn id="66" dur="500" fill="hold"/>
                                        <p:tgtEl>
                                          <p:spTgt spid="2">
                                            <p:txEl>
                                              <p:pRg st="6" end="6"/>
                                            </p:txEl>
                                          </p:spTgt>
                                        </p:tgtEl>
                                        <p:attrNameLst>
                                          <p:attrName>fillcolor</p:attrName>
                                        </p:attrNameLst>
                                      </p:cBhvr>
                                      <p:to>
                                        <a:srgbClr val="FF0000"/>
                                      </p:to>
                                    </p:animClr>
                                    <p:set>
                                      <p:cBhvr>
                                        <p:cTn id="67" dur="500" fill="hold"/>
                                        <p:tgtEl>
                                          <p:spTgt spid="2">
                                            <p:txEl>
                                              <p:pRg st="6" end="6"/>
                                            </p:txEl>
                                          </p:spTgt>
                                        </p:tgtEl>
                                        <p:attrNameLst>
                                          <p:attrName>fill.type</p:attrName>
                                        </p:attrNameLst>
                                      </p:cBhvr>
                                      <p:to>
                                        <p:strVal val="solid"/>
                                      </p:to>
                                    </p:set>
                                    <p:set>
                                      <p:cBhvr>
                                        <p:cTn id="68" dur="500" fill="hold"/>
                                        <p:tgtEl>
                                          <p:spTgt spid="2">
                                            <p:txEl>
                                              <p:pRg st="6" end="6"/>
                                            </p:txEl>
                                          </p:spTgt>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36"/>
                                        </p:tgtEl>
                                      </p:cBhvr>
                                    </p:animEffect>
                                    <p:set>
                                      <p:cBhvr>
                                        <p:cTn id="73" dur="1" fill="hold">
                                          <p:stCondLst>
                                            <p:cond delay="499"/>
                                          </p:stCondLst>
                                        </p:cTn>
                                        <p:tgtEl>
                                          <p:spTgt spid="3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3680" fill="hold"/>
                                        <p:tgtEl>
                                          <p:spTgt spid="40"/>
                                        </p:tgtEl>
                                      </p:cBhvr>
                                    </p:cmd>
                                  </p:childTnLst>
                                </p:cTn>
                              </p:par>
                            </p:childTnLst>
                          </p:cTn>
                        </p:par>
                      </p:childTnLst>
                    </p:cTn>
                  </p:par>
                  <p:par>
                    <p:cTn id="78" fill="hold">
                      <p:stCondLst>
                        <p:cond delay="indefinite"/>
                      </p:stCondLst>
                      <p:childTnLst>
                        <p:par>
                          <p:cTn id="79" fill="hold">
                            <p:stCondLst>
                              <p:cond delay="0"/>
                            </p:stCondLst>
                            <p:childTnLst>
                              <p:par>
                                <p:cTn id="80" presetID="3" presetClass="mediacall" presetSubtype="0" fill="hold" nodeType="clickEffect">
                                  <p:stCondLst>
                                    <p:cond delay="0"/>
                                  </p:stCondLst>
                                  <p:childTnLst>
                                    <p:cmd type="call" cmd="stop">
                                      <p:cBhvr>
                                        <p:cTn id="81" dur="1" fill="hold"/>
                                        <p:tgtEl>
                                          <p:spTgt spid="40"/>
                                        </p:tgtEl>
                                      </p:cBhvr>
                                    </p:cmd>
                                  </p:childTnLst>
                                </p:cTn>
                              </p:par>
                              <p:par>
                                <p:cTn id="82" presetID="1" presetClass="mediacall" presetSubtype="0" fill="hold" nodeType="withEffect">
                                  <p:stCondLst>
                                    <p:cond delay="0"/>
                                  </p:stCondLst>
                                  <p:childTnLst>
                                    <p:cmd type="call" cmd="playFrom(0.0)">
                                      <p:cBhvr>
                                        <p:cTn id="83" dur="2903" fill="hold"/>
                                        <p:tgtEl>
                                          <p:spTgt spid="8"/>
                                        </p:tgtEl>
                                      </p:cBhvr>
                                    </p:cmd>
                                  </p:childTnLst>
                                </p:cTn>
                              </p:par>
                            </p:childTnLst>
                          </p:cTn>
                        </p:par>
                      </p:childTnLst>
                    </p:cTn>
                  </p:par>
                  <p:par>
                    <p:cTn id="84" fill="hold">
                      <p:stCondLst>
                        <p:cond delay="indefinite"/>
                      </p:stCondLst>
                      <p:childTnLst>
                        <p:par>
                          <p:cTn id="85" fill="hold">
                            <p:stCondLst>
                              <p:cond delay="0"/>
                            </p:stCondLst>
                            <p:childTnLst>
                              <p:par>
                                <p:cTn id="86" presetID="3" presetClass="mediacall" presetSubtype="0" fill="hold" nodeType="clickEffect">
                                  <p:stCondLst>
                                    <p:cond delay="0"/>
                                  </p:stCondLst>
                                  <p:childTnLst>
                                    <p:cmd type="call" cmd="stop">
                                      <p:cBhvr>
                                        <p:cTn id="87" dur="1" fill="hold"/>
                                        <p:tgtEl>
                                          <p:spTgt spid="8"/>
                                        </p:tgtEl>
                                      </p:cBhvr>
                                    </p:cmd>
                                  </p:childTnLst>
                                </p:cTn>
                              </p:par>
                              <p:par>
                                <p:cTn id="88" presetID="1" presetClass="mediacall" presetSubtype="0" fill="hold" nodeType="withEffect">
                                  <p:stCondLst>
                                    <p:cond delay="0"/>
                                  </p:stCondLst>
                                  <p:childTnLst>
                                    <p:cmd type="call" cmd="playFrom(0.0)">
                                      <p:cBhvr>
                                        <p:cTn id="89" dur="401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90" repeatCount="indefinite" fill="hold" display="0">
                  <p:stCondLst>
                    <p:cond delay="indefinite"/>
                  </p:stCondLst>
                  <p:endCondLst>
                    <p:cond evt="onNext" delay="0">
                      <p:tgtEl>
                        <p:sldTgt/>
                      </p:tgtEl>
                    </p:cond>
                  </p:endCondLst>
                </p:cTn>
                <p:tgtEl>
                  <p:spTgt spid="7"/>
                </p:tgtEl>
              </p:cMediaNode>
            </p:video>
            <p:video>
              <p:cMediaNode vol="80000" mute="1" showWhenStopped="0">
                <p:cTn id="91" repeatCount="indefinite" fill="remove" display="0">
                  <p:stCondLst>
                    <p:cond delay="indefinite"/>
                  </p:stCondLst>
                  <p:endCondLst>
                    <p:cond evt="onNext" delay="0">
                      <p:tgtEl>
                        <p:sldTgt/>
                      </p:tgtEl>
                    </p:cond>
                  </p:endCondLst>
                </p:cTn>
                <p:tgtEl>
                  <p:spTgt spid="8"/>
                </p:tgtEl>
              </p:cMediaNode>
            </p:video>
            <p:video>
              <p:cMediaNode vol="80000" mute="1" showWhenStopped="0">
                <p:cTn id="92" repeatCount="indefinite" fill="hold" display="0">
                  <p:stCondLst>
                    <p:cond delay="indefinite"/>
                  </p:stCondLst>
                </p:cTn>
                <p:tgtEl>
                  <p:spTgt spid="9"/>
                </p:tgtEl>
              </p:cMediaNode>
            </p:video>
            <p:video>
              <p:cMediaNode vol="80000" showWhenStopped="0">
                <p:cTn id="93" repeatCount="indefinite" fill="hold" display="0">
                  <p:stCondLst>
                    <p:cond delay="indefinite"/>
                  </p:stCondLst>
                </p:cTn>
                <p:tgtEl>
                  <p:spTgt spid="4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omputer on a table&#10;&#10;Description automatically generated with medium confidence">
            <a:extLst>
              <a:ext uri="{FF2B5EF4-FFF2-40B4-BE49-F238E27FC236}">
                <a16:creationId xmlns:a16="http://schemas.microsoft.com/office/drawing/2014/main" id="{BB04A6DD-A08D-F88F-E6D6-15F04968CD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05007" y="1361440"/>
            <a:ext cx="3379098" cy="4351337"/>
          </a:xfrm>
        </p:spPr>
      </p:pic>
      <p:sp>
        <p:nvSpPr>
          <p:cNvPr id="24" name="Content Placeholder 23">
            <a:extLst>
              <a:ext uri="{FF2B5EF4-FFF2-40B4-BE49-F238E27FC236}">
                <a16:creationId xmlns:a16="http://schemas.microsoft.com/office/drawing/2014/main" id="{B837E9F4-9985-DFA6-877E-5F59B32B0060}"/>
              </a:ext>
            </a:extLst>
          </p:cNvPr>
          <p:cNvSpPr>
            <a:spLocks noGrp="1"/>
          </p:cNvSpPr>
          <p:nvPr>
            <p:ph sz="half" idx="2"/>
          </p:nvPr>
        </p:nvSpPr>
        <p:spPr>
          <a:xfrm>
            <a:off x="6096000" y="1714181"/>
            <a:ext cx="5396777" cy="4351339"/>
          </a:xfrm>
        </p:spPr>
        <p:txBody>
          <a:bodyPr/>
          <a:lstStyle/>
          <a:p>
            <a:r>
              <a:rPr lang="en-US" dirty="0"/>
              <a:t>The robot is directly controlled by the computer</a:t>
            </a:r>
          </a:p>
          <a:p>
            <a:r>
              <a:rPr lang="en-US" dirty="0"/>
              <a:t>The movements are recorded using a Sony Alpha 6400 camera in top view</a:t>
            </a:r>
          </a:p>
          <a:p>
            <a:r>
              <a:rPr lang="en-US" dirty="0"/>
              <a:t>Settings were set to 60 fps and a 1/4000s shutter speed to remove motion blurring</a:t>
            </a:r>
          </a:p>
          <a:p>
            <a:endParaRPr lang="en-US" dirty="0"/>
          </a:p>
          <a:p>
            <a:endParaRPr lang="en-US" dirty="0"/>
          </a:p>
        </p:txBody>
      </p:sp>
      <p:sp>
        <p:nvSpPr>
          <p:cNvPr id="3" name="Title 2">
            <a:extLst>
              <a:ext uri="{FF2B5EF4-FFF2-40B4-BE49-F238E27FC236}">
                <a16:creationId xmlns:a16="http://schemas.microsoft.com/office/drawing/2014/main" id="{2CC2A108-1B91-A233-325A-EEEF2027443F}"/>
              </a:ext>
            </a:extLst>
          </p:cNvPr>
          <p:cNvSpPr>
            <a:spLocks noGrp="1"/>
          </p:cNvSpPr>
          <p:nvPr>
            <p:ph type="title"/>
          </p:nvPr>
        </p:nvSpPr>
        <p:spPr/>
        <p:txBody>
          <a:bodyPr/>
          <a:lstStyle/>
          <a:p>
            <a:r>
              <a:rPr lang="en-US" dirty="0"/>
              <a:t>Experimentation setup</a:t>
            </a:r>
          </a:p>
        </p:txBody>
      </p:sp>
      <p:sp>
        <p:nvSpPr>
          <p:cNvPr id="5" name="Footer Placeholder 4">
            <a:extLst>
              <a:ext uri="{FF2B5EF4-FFF2-40B4-BE49-F238E27FC236}">
                <a16:creationId xmlns:a16="http://schemas.microsoft.com/office/drawing/2014/main" id="{03A94211-62D6-1B6E-B182-5EA5D6C8C507}"/>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4A9C40CA-38CB-180C-A115-500A85298CA9}"/>
              </a:ext>
            </a:extLst>
          </p:cNvPr>
          <p:cNvSpPr>
            <a:spLocks noGrp="1"/>
          </p:cNvSpPr>
          <p:nvPr>
            <p:ph type="sldNum" sz="quarter" idx="12"/>
          </p:nvPr>
        </p:nvSpPr>
        <p:spPr/>
        <p:txBody>
          <a:bodyPr/>
          <a:lstStyle/>
          <a:p>
            <a:fld id="{E1E1CD7C-2161-7D43-862E-CE4C333CD873}" type="slidenum">
              <a:rPr lang="fr-FR" smtClean="0"/>
              <a:pPr/>
              <a:t>24</a:t>
            </a:fld>
            <a:endParaRPr lang="fr-FR" dirty="0"/>
          </a:p>
        </p:txBody>
      </p:sp>
      <p:cxnSp>
        <p:nvCxnSpPr>
          <p:cNvPr id="10" name="Straight Connector 9">
            <a:extLst>
              <a:ext uri="{FF2B5EF4-FFF2-40B4-BE49-F238E27FC236}">
                <a16:creationId xmlns:a16="http://schemas.microsoft.com/office/drawing/2014/main" id="{B8D8113D-6B66-6EDE-C21B-9B993B1BDC7B}"/>
              </a:ext>
            </a:extLst>
          </p:cNvPr>
          <p:cNvCxnSpPr>
            <a:cxnSpLocks/>
          </p:cNvCxnSpPr>
          <p:nvPr/>
        </p:nvCxnSpPr>
        <p:spPr>
          <a:xfrm>
            <a:off x="3040563" y="4795520"/>
            <a:ext cx="1288958" cy="1270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EFFE0A-3ABA-5642-D2C2-C96859731ADF}"/>
              </a:ext>
            </a:extLst>
          </p:cNvPr>
          <p:cNvCxnSpPr>
            <a:cxnSpLocks/>
          </p:cNvCxnSpPr>
          <p:nvPr/>
        </p:nvCxnSpPr>
        <p:spPr>
          <a:xfrm flipV="1">
            <a:off x="2011680" y="1145223"/>
            <a:ext cx="1536590" cy="51102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EA579E-6491-7503-93A0-92F226767848}"/>
              </a:ext>
            </a:extLst>
          </p:cNvPr>
          <p:cNvSpPr txBox="1"/>
          <p:nvPr/>
        </p:nvSpPr>
        <p:spPr>
          <a:xfrm>
            <a:off x="3563810" y="848673"/>
            <a:ext cx="1005403" cy="369332"/>
          </a:xfrm>
          <a:prstGeom prst="rect">
            <a:avLst/>
          </a:prstGeom>
          <a:noFill/>
        </p:spPr>
        <p:txBody>
          <a:bodyPr wrap="none" rtlCol="0">
            <a:spAutoFit/>
          </a:bodyPr>
          <a:lstStyle/>
          <a:p>
            <a:r>
              <a:rPr lang="en-US" dirty="0">
                <a:solidFill>
                  <a:srgbClr val="FF0000"/>
                </a:solidFill>
              </a:rPr>
              <a:t>Camera</a:t>
            </a:r>
          </a:p>
        </p:txBody>
      </p:sp>
      <p:sp>
        <p:nvSpPr>
          <p:cNvPr id="17" name="TextBox 16">
            <a:extLst>
              <a:ext uri="{FF2B5EF4-FFF2-40B4-BE49-F238E27FC236}">
                <a16:creationId xmlns:a16="http://schemas.microsoft.com/office/drawing/2014/main" id="{E8222EC8-97B4-FF94-60DB-D078DB7D8545}"/>
              </a:ext>
            </a:extLst>
          </p:cNvPr>
          <p:cNvSpPr txBox="1"/>
          <p:nvPr/>
        </p:nvSpPr>
        <p:spPr>
          <a:xfrm>
            <a:off x="4329521" y="6071544"/>
            <a:ext cx="800219" cy="369332"/>
          </a:xfrm>
          <a:prstGeom prst="rect">
            <a:avLst/>
          </a:prstGeom>
          <a:noFill/>
        </p:spPr>
        <p:txBody>
          <a:bodyPr wrap="none" rtlCol="0">
            <a:spAutoFit/>
          </a:bodyPr>
          <a:lstStyle/>
          <a:p>
            <a:r>
              <a:rPr lang="en-US" dirty="0">
                <a:solidFill>
                  <a:srgbClr val="FF0000"/>
                </a:solidFill>
              </a:rPr>
              <a:t>Robot</a:t>
            </a:r>
          </a:p>
        </p:txBody>
      </p:sp>
      <p:sp>
        <p:nvSpPr>
          <p:cNvPr id="19" name="TextBox 18">
            <a:extLst>
              <a:ext uri="{FF2B5EF4-FFF2-40B4-BE49-F238E27FC236}">
                <a16:creationId xmlns:a16="http://schemas.microsoft.com/office/drawing/2014/main" id="{A1A0F4F5-4323-5089-E8D0-7FA177910372}"/>
              </a:ext>
            </a:extLst>
          </p:cNvPr>
          <p:cNvSpPr txBox="1"/>
          <p:nvPr/>
        </p:nvSpPr>
        <p:spPr>
          <a:xfrm>
            <a:off x="4898236" y="3429000"/>
            <a:ext cx="1197764" cy="369332"/>
          </a:xfrm>
          <a:prstGeom prst="rect">
            <a:avLst/>
          </a:prstGeom>
          <a:noFill/>
        </p:spPr>
        <p:txBody>
          <a:bodyPr wrap="none" rtlCol="0">
            <a:spAutoFit/>
          </a:bodyPr>
          <a:lstStyle/>
          <a:p>
            <a:r>
              <a:rPr lang="en-US" dirty="0">
                <a:solidFill>
                  <a:srgbClr val="FF0000"/>
                </a:solidFill>
              </a:rPr>
              <a:t>Computer</a:t>
            </a:r>
          </a:p>
        </p:txBody>
      </p:sp>
      <p:cxnSp>
        <p:nvCxnSpPr>
          <p:cNvPr id="20" name="Straight Connector 19">
            <a:extLst>
              <a:ext uri="{FF2B5EF4-FFF2-40B4-BE49-F238E27FC236}">
                <a16:creationId xmlns:a16="http://schemas.microsoft.com/office/drawing/2014/main" id="{75CE4E8F-4F3F-0235-BBB7-4329DD11700F}"/>
              </a:ext>
            </a:extLst>
          </p:cNvPr>
          <p:cNvCxnSpPr>
            <a:cxnSpLocks/>
            <a:endCxn id="19" idx="1"/>
          </p:cNvCxnSpPr>
          <p:nvPr/>
        </p:nvCxnSpPr>
        <p:spPr>
          <a:xfrm flipV="1">
            <a:off x="4375864" y="3613666"/>
            <a:ext cx="522372" cy="698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68C46CA-A892-9E4C-449D-969582FB0292}"/>
              </a:ext>
            </a:extLst>
          </p:cNvPr>
          <p:cNvCxnSpPr>
            <a:cxnSpLocks/>
          </p:cNvCxnSpPr>
          <p:nvPr/>
        </p:nvCxnSpPr>
        <p:spPr>
          <a:xfrm flipH="1">
            <a:off x="2541200" y="5240371"/>
            <a:ext cx="544076" cy="91844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E057DB-C397-2C00-6042-B3B88877755B}"/>
              </a:ext>
            </a:extLst>
          </p:cNvPr>
          <p:cNvSpPr txBox="1"/>
          <p:nvPr/>
        </p:nvSpPr>
        <p:spPr>
          <a:xfrm>
            <a:off x="2092330" y="6170322"/>
            <a:ext cx="897739" cy="369332"/>
          </a:xfrm>
          <a:prstGeom prst="rect">
            <a:avLst/>
          </a:prstGeom>
          <a:noFill/>
        </p:spPr>
        <p:txBody>
          <a:bodyPr wrap="square" rtlCol="0">
            <a:spAutoFit/>
          </a:bodyPr>
          <a:lstStyle/>
          <a:p>
            <a:r>
              <a:rPr lang="en-US" dirty="0">
                <a:solidFill>
                  <a:srgbClr val="FF0000"/>
                </a:solidFill>
              </a:rPr>
              <a:t>Clamp</a:t>
            </a:r>
          </a:p>
        </p:txBody>
      </p:sp>
      <p:pic>
        <p:nvPicPr>
          <p:cNvPr id="31" name="Picture 30" descr="Impact Hub Zurich | University of Zurich - Impact Hub Zurich">
            <a:extLst>
              <a:ext uri="{FF2B5EF4-FFF2-40B4-BE49-F238E27FC236}">
                <a16:creationId xmlns:a16="http://schemas.microsoft.com/office/drawing/2014/main" id="{2AB555E1-BFF5-E905-AA1D-083053343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Biorob logo ‒ BioRob ‐ EPFL">
            <a:extLst>
              <a:ext uri="{FF2B5EF4-FFF2-40B4-BE49-F238E27FC236}">
                <a16:creationId xmlns:a16="http://schemas.microsoft.com/office/drawing/2014/main" id="{6B69EECF-889C-7456-6983-E91713999F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34" name="Date Placeholder 3">
            <a:extLst>
              <a:ext uri="{FF2B5EF4-FFF2-40B4-BE49-F238E27FC236}">
                <a16:creationId xmlns:a16="http://schemas.microsoft.com/office/drawing/2014/main" id="{11A87F4B-F78A-50AB-AE4B-82C43EF21CBC}"/>
              </a:ext>
            </a:extLst>
          </p:cNvPr>
          <p:cNvSpPr>
            <a:spLocks noGrp="1"/>
          </p:cNvSpPr>
          <p:nvPr>
            <p:ph type="dt" sz="half" idx="10"/>
          </p:nvPr>
        </p:nvSpPr>
        <p:spPr>
          <a:xfrm rot="16200000">
            <a:off x="-1628775" y="3705225"/>
            <a:ext cx="4454525" cy="1214438"/>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sp>
        <p:nvSpPr>
          <p:cNvPr id="35" name="TextBox 34">
            <a:extLst>
              <a:ext uri="{FF2B5EF4-FFF2-40B4-BE49-F238E27FC236}">
                <a16:creationId xmlns:a16="http://schemas.microsoft.com/office/drawing/2014/main" id="{86931EE4-181A-1FD7-F817-6CC4C897AB54}"/>
              </a:ext>
            </a:extLst>
          </p:cNvPr>
          <p:cNvSpPr txBox="1"/>
          <p:nvPr/>
        </p:nvSpPr>
        <p:spPr>
          <a:xfrm>
            <a:off x="1405007" y="5742836"/>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Setup</a:t>
            </a:r>
          </a:p>
        </p:txBody>
      </p:sp>
      <p:pic>
        <p:nvPicPr>
          <p:cNvPr id="36" name="Picture 2" descr="Empa - Swiss Federal Laboratories for Materials Science and Technology">
            <a:extLst>
              <a:ext uri="{FF2B5EF4-FFF2-40B4-BE49-F238E27FC236}">
                <a16:creationId xmlns:a16="http://schemas.microsoft.com/office/drawing/2014/main" id="{4148EAEF-013E-1D90-A047-AD569C3404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screenshot, x-ray film&#10;&#10;Description automatically generated">
            <a:extLst>
              <a:ext uri="{FF2B5EF4-FFF2-40B4-BE49-F238E27FC236}">
                <a16:creationId xmlns:a16="http://schemas.microsoft.com/office/drawing/2014/main" id="{54611159-2C07-8B3E-E9C7-A792583AFFFC}"/>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943241" y="1807780"/>
            <a:ext cx="5152759" cy="3242439"/>
          </a:xfrm>
        </p:spPr>
      </p:pic>
      <p:sp>
        <p:nvSpPr>
          <p:cNvPr id="11" name="Content Placeholder 10">
            <a:extLst>
              <a:ext uri="{FF2B5EF4-FFF2-40B4-BE49-F238E27FC236}">
                <a16:creationId xmlns:a16="http://schemas.microsoft.com/office/drawing/2014/main" id="{E100D939-5573-854D-B57D-BFF58CC5FC24}"/>
              </a:ext>
            </a:extLst>
          </p:cNvPr>
          <p:cNvSpPr>
            <a:spLocks noGrp="1"/>
          </p:cNvSpPr>
          <p:nvPr>
            <p:ph sz="half" idx="2"/>
          </p:nvPr>
        </p:nvSpPr>
        <p:spPr>
          <a:xfrm>
            <a:off x="6200235" y="1990846"/>
            <a:ext cx="5300423" cy="3335031"/>
          </a:xfrm>
        </p:spPr>
        <p:txBody>
          <a:bodyPr>
            <a:normAutofit/>
          </a:bodyPr>
          <a:lstStyle/>
          <a:p>
            <a:r>
              <a:rPr lang="en-US" dirty="0"/>
              <a:t>Both template matching and motion tracking algorithm were tried</a:t>
            </a:r>
          </a:p>
          <a:p>
            <a:r>
              <a:rPr lang="en-US" dirty="0"/>
              <a:t>Best results were obtained using template matching with 5 different templates</a:t>
            </a:r>
          </a:p>
          <a:p>
            <a:r>
              <a:rPr lang="en-US" dirty="0"/>
              <a:t>Templates corresponds to the tip of the club being rotated -90, -45, 0, 45 and 90 degrees</a:t>
            </a:r>
          </a:p>
        </p:txBody>
      </p:sp>
      <p:sp>
        <p:nvSpPr>
          <p:cNvPr id="3" name="Title 2">
            <a:extLst>
              <a:ext uri="{FF2B5EF4-FFF2-40B4-BE49-F238E27FC236}">
                <a16:creationId xmlns:a16="http://schemas.microsoft.com/office/drawing/2014/main" id="{48470940-04B4-D010-856A-ED1F7F43636A}"/>
              </a:ext>
            </a:extLst>
          </p:cNvPr>
          <p:cNvSpPr>
            <a:spLocks noGrp="1"/>
          </p:cNvSpPr>
          <p:nvPr>
            <p:ph type="title"/>
          </p:nvPr>
        </p:nvSpPr>
        <p:spPr/>
        <p:txBody>
          <a:bodyPr/>
          <a:lstStyle/>
          <a:p>
            <a:r>
              <a:rPr lang="en-US" dirty="0"/>
              <a:t>Computer vision</a:t>
            </a:r>
          </a:p>
        </p:txBody>
      </p:sp>
      <p:sp>
        <p:nvSpPr>
          <p:cNvPr id="5" name="Footer Placeholder 4">
            <a:extLst>
              <a:ext uri="{FF2B5EF4-FFF2-40B4-BE49-F238E27FC236}">
                <a16:creationId xmlns:a16="http://schemas.microsoft.com/office/drawing/2014/main" id="{1931CED6-B699-B3B9-3AE4-0070B1A64D21}"/>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A854B09B-F898-D31B-44D5-F578D34E567B}"/>
              </a:ext>
            </a:extLst>
          </p:cNvPr>
          <p:cNvSpPr>
            <a:spLocks noGrp="1"/>
          </p:cNvSpPr>
          <p:nvPr>
            <p:ph type="sldNum" sz="quarter" idx="12"/>
          </p:nvPr>
        </p:nvSpPr>
        <p:spPr/>
        <p:txBody>
          <a:bodyPr/>
          <a:lstStyle/>
          <a:p>
            <a:fld id="{E1E1CD7C-2161-7D43-862E-CE4C333CD873}" type="slidenum">
              <a:rPr lang="fr-FR" smtClean="0"/>
              <a:pPr/>
              <a:t>25</a:t>
            </a:fld>
            <a:endParaRPr lang="fr-FR" dirty="0"/>
          </a:p>
        </p:txBody>
      </p:sp>
      <p:cxnSp>
        <p:nvCxnSpPr>
          <p:cNvPr id="15" name="Straight Connector 14">
            <a:extLst>
              <a:ext uri="{FF2B5EF4-FFF2-40B4-BE49-F238E27FC236}">
                <a16:creationId xmlns:a16="http://schemas.microsoft.com/office/drawing/2014/main" id="{E8A9FED0-05EB-7F1B-F64A-5EC0301F415E}"/>
              </a:ext>
            </a:extLst>
          </p:cNvPr>
          <p:cNvCxnSpPr/>
          <p:nvPr/>
        </p:nvCxnSpPr>
        <p:spPr>
          <a:xfrm flipV="1">
            <a:off x="4305782" y="1539433"/>
            <a:ext cx="787079" cy="222233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FF99C82-7FB1-777B-A25F-11BA2362A25C}"/>
              </a:ext>
            </a:extLst>
          </p:cNvPr>
          <p:cNvSpPr txBox="1"/>
          <p:nvPr/>
        </p:nvSpPr>
        <p:spPr>
          <a:xfrm>
            <a:off x="5039189" y="1170101"/>
            <a:ext cx="1338828" cy="369332"/>
          </a:xfrm>
          <a:prstGeom prst="rect">
            <a:avLst/>
          </a:prstGeom>
          <a:noFill/>
        </p:spPr>
        <p:txBody>
          <a:bodyPr wrap="none" rtlCol="0">
            <a:spAutoFit/>
          </a:bodyPr>
          <a:lstStyle/>
          <a:p>
            <a:r>
              <a:rPr lang="en-US" dirty="0">
                <a:solidFill>
                  <a:srgbClr val="0070C0"/>
                </a:solidFill>
              </a:rPr>
              <a:t>Best match</a:t>
            </a:r>
          </a:p>
        </p:txBody>
      </p:sp>
      <p:cxnSp>
        <p:nvCxnSpPr>
          <p:cNvPr id="17" name="Straight Connector 16">
            <a:extLst>
              <a:ext uri="{FF2B5EF4-FFF2-40B4-BE49-F238E27FC236}">
                <a16:creationId xmlns:a16="http://schemas.microsoft.com/office/drawing/2014/main" id="{D526524B-02CA-CE64-BAC9-79211A48948F}"/>
              </a:ext>
            </a:extLst>
          </p:cNvPr>
          <p:cNvCxnSpPr>
            <a:cxnSpLocks/>
          </p:cNvCxnSpPr>
          <p:nvPr/>
        </p:nvCxnSpPr>
        <p:spPr>
          <a:xfrm>
            <a:off x="4699321" y="4907666"/>
            <a:ext cx="339868" cy="78023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8F04D8-5CA9-03A7-D0F9-FC18021DFB84}"/>
              </a:ext>
            </a:extLst>
          </p:cNvPr>
          <p:cNvSpPr txBox="1"/>
          <p:nvPr/>
        </p:nvSpPr>
        <p:spPr>
          <a:xfrm>
            <a:off x="4932566" y="5687899"/>
            <a:ext cx="1890261" cy="369332"/>
          </a:xfrm>
          <a:prstGeom prst="rect">
            <a:avLst/>
          </a:prstGeom>
          <a:noFill/>
        </p:spPr>
        <p:txBody>
          <a:bodyPr wrap="none" rtlCol="0">
            <a:spAutoFit/>
          </a:bodyPr>
          <a:lstStyle/>
          <a:p>
            <a:r>
              <a:rPr lang="en-US" dirty="0">
                <a:solidFill>
                  <a:srgbClr val="00B050"/>
                </a:solidFill>
              </a:rPr>
              <a:t>Area of research</a:t>
            </a:r>
          </a:p>
        </p:txBody>
      </p:sp>
      <p:pic>
        <p:nvPicPr>
          <p:cNvPr id="25" name="Picture 24" descr="Impact Hub Zurich | University of Zurich - Impact Hub Zurich">
            <a:extLst>
              <a:ext uri="{FF2B5EF4-FFF2-40B4-BE49-F238E27FC236}">
                <a16:creationId xmlns:a16="http://schemas.microsoft.com/office/drawing/2014/main" id="{730F6288-DFFC-6A23-EBF4-DB3F125AF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Biorob logo ‒ BioRob ‐ EPFL">
            <a:extLst>
              <a:ext uri="{FF2B5EF4-FFF2-40B4-BE49-F238E27FC236}">
                <a16:creationId xmlns:a16="http://schemas.microsoft.com/office/drawing/2014/main" id="{B46AEE6C-A1C9-03A4-76A6-380E571F62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29" name="Date Placeholder 3">
            <a:extLst>
              <a:ext uri="{FF2B5EF4-FFF2-40B4-BE49-F238E27FC236}">
                <a16:creationId xmlns:a16="http://schemas.microsoft.com/office/drawing/2014/main" id="{9546BD7D-5D6B-D68C-90B2-27FB417E807B}"/>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sp>
        <p:nvSpPr>
          <p:cNvPr id="30" name="TextBox 29">
            <a:extLst>
              <a:ext uri="{FF2B5EF4-FFF2-40B4-BE49-F238E27FC236}">
                <a16:creationId xmlns:a16="http://schemas.microsoft.com/office/drawing/2014/main" id="{EA6633E5-FC83-FE3F-D133-DBB413AD54D6}"/>
              </a:ext>
            </a:extLst>
          </p:cNvPr>
          <p:cNvSpPr txBox="1"/>
          <p:nvPr/>
        </p:nvSpPr>
        <p:spPr>
          <a:xfrm>
            <a:off x="875727" y="5079656"/>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Tracking view</a:t>
            </a:r>
          </a:p>
        </p:txBody>
      </p:sp>
      <p:pic>
        <p:nvPicPr>
          <p:cNvPr id="31" name="Picture 2" descr="Empa - Swiss Federal Laboratories for Materials Science and Technology">
            <a:extLst>
              <a:ext uri="{FF2B5EF4-FFF2-40B4-BE49-F238E27FC236}">
                <a16:creationId xmlns:a16="http://schemas.microsoft.com/office/drawing/2014/main" id="{A32DA12D-546B-C124-14DF-5C126611D4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resultPresentation">
            <a:hlinkClick r:id="" action="ppaction://media"/>
            <a:extLst>
              <a:ext uri="{FF2B5EF4-FFF2-40B4-BE49-F238E27FC236}">
                <a16:creationId xmlns:a16="http://schemas.microsoft.com/office/drawing/2014/main" id="{B49ABB39-4DEB-A73A-F247-F2C59CD2A22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943241" y="1788423"/>
            <a:ext cx="5152759" cy="3236554"/>
          </a:xfrm>
          <a:prstGeom prst="rect">
            <a:avLst/>
          </a:prstGeom>
        </p:spPr>
      </p:pic>
    </p:spTree>
    <p:extLst>
      <p:ext uri="{BB962C8B-B14F-4D97-AF65-F5344CB8AC3E}">
        <p14:creationId xmlns:p14="http://schemas.microsoft.com/office/powerpoint/2010/main" val="315223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mediacall" presetSubtype="0" fill="hold" nodeType="withEffect">
                                  <p:stCondLst>
                                    <p:cond delay="0"/>
                                  </p:stCondLst>
                                  <p:childTnLst>
                                    <p:cmd type="call" cmd="playFrom(0.0)">
                                      <p:cBhvr>
                                        <p:cTn id="14" dur="19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5" repeatCount="indefinite"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bldLst>
      <p:bldP spid="16"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372B-C829-5393-5317-C4407664AC10}"/>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4C564546-EF70-EAD1-3518-1A7A0569350E}"/>
              </a:ext>
            </a:extLst>
          </p:cNvPr>
          <p:cNvSpPr>
            <a:spLocks noGrp="1"/>
          </p:cNvSpPr>
          <p:nvPr>
            <p:ph type="body" idx="1"/>
          </p:nvPr>
        </p:nvSpPr>
        <p:spPr/>
        <p:txBody>
          <a:bodyPr/>
          <a:lstStyle/>
          <a:p>
            <a:pPr marL="457200" indent="-457200">
              <a:buClr>
                <a:schemeClr val="bg1"/>
              </a:buClr>
              <a:buFont typeface="Arial" panose="020B0604020202020204" pitchFamily="34" charset="0"/>
              <a:buChar char="•"/>
            </a:pPr>
            <a:r>
              <a:rPr lang="en-US" dirty="0"/>
              <a:t>Typical velocity profile</a:t>
            </a:r>
          </a:p>
          <a:p>
            <a:pPr marL="457200" indent="-457200">
              <a:buClr>
                <a:schemeClr val="bg1"/>
              </a:buClr>
              <a:buFont typeface="Arial" panose="020B0604020202020204" pitchFamily="34" charset="0"/>
              <a:buChar char="•"/>
            </a:pPr>
            <a:r>
              <a:rPr lang="en-US" dirty="0"/>
              <a:t>Velocity of impact</a:t>
            </a:r>
          </a:p>
          <a:p>
            <a:pPr marL="457200" indent="-457200">
              <a:buClr>
                <a:schemeClr val="bg1"/>
              </a:buClr>
              <a:buFont typeface="Arial" panose="020B0604020202020204" pitchFamily="34" charset="0"/>
              <a:buChar char="•"/>
            </a:pPr>
            <a:r>
              <a:rPr lang="en-US" dirty="0"/>
              <a:t>Analysis</a:t>
            </a:r>
          </a:p>
          <a:p>
            <a:pPr marL="457200" indent="-457200">
              <a:buClr>
                <a:schemeClr val="bg1"/>
              </a:buClr>
              <a:buFont typeface="Arial" panose="020B0604020202020204" pitchFamily="34" charset="0"/>
              <a:buChar char="•"/>
            </a:pPr>
            <a:r>
              <a:rPr lang="en-US" dirty="0"/>
              <a:t>Summary</a:t>
            </a:r>
          </a:p>
        </p:txBody>
      </p:sp>
      <p:sp>
        <p:nvSpPr>
          <p:cNvPr id="4" name="Picture Placeholder 3">
            <a:extLst>
              <a:ext uri="{FF2B5EF4-FFF2-40B4-BE49-F238E27FC236}">
                <a16:creationId xmlns:a16="http://schemas.microsoft.com/office/drawing/2014/main" id="{E1E2C3E0-79B3-66E3-CD62-FBD7D5C4F744}"/>
              </a:ext>
            </a:extLst>
          </p:cNvPr>
          <p:cNvSpPr>
            <a:spLocks noGrp="1"/>
          </p:cNvSpPr>
          <p:nvPr>
            <p:ph type="pic" sz="quarter" idx="13"/>
          </p:nvPr>
        </p:nvSpPr>
        <p:spPr/>
        <p:txBody>
          <a:bodyPr/>
          <a:lstStyle/>
          <a:p>
            <a:endParaRPr lang="en-US" dirty="0"/>
          </a:p>
        </p:txBody>
      </p:sp>
      <p:sp>
        <p:nvSpPr>
          <p:cNvPr id="5" name="Date Placeholder 4">
            <a:extLst>
              <a:ext uri="{FF2B5EF4-FFF2-40B4-BE49-F238E27FC236}">
                <a16:creationId xmlns:a16="http://schemas.microsoft.com/office/drawing/2014/main" id="{DA69BAC5-9C94-A96B-0482-763ABF69E539}"/>
              </a:ext>
            </a:extLst>
          </p:cNvPr>
          <p:cNvSpPr>
            <a:spLocks noGrp="1"/>
          </p:cNvSpPr>
          <p:nvPr>
            <p:ph type="dt" sz="half" idx="14"/>
          </p:nvPr>
        </p:nvSpPr>
        <p:spPr/>
        <p:txBody>
          <a:bodyPr/>
          <a:lstStyle/>
          <a:p>
            <a:r>
              <a:rPr lang="fr-CH" dirty="0"/>
              <a:t>Master </a:t>
            </a:r>
            <a:r>
              <a:rPr lang="fr-CH" dirty="0" err="1"/>
              <a:t>thesis</a:t>
            </a:r>
            <a:r>
              <a:rPr lang="fr-CH" dirty="0"/>
              <a:t> </a:t>
            </a:r>
            <a:r>
              <a:rPr lang="fr-CH" dirty="0" err="1"/>
              <a:t>presentation</a:t>
            </a:r>
            <a:endParaRPr lang="fr-FR" dirty="0"/>
          </a:p>
        </p:txBody>
      </p:sp>
      <p:sp>
        <p:nvSpPr>
          <p:cNvPr id="6" name="Footer Placeholder 5">
            <a:extLst>
              <a:ext uri="{FF2B5EF4-FFF2-40B4-BE49-F238E27FC236}">
                <a16:creationId xmlns:a16="http://schemas.microsoft.com/office/drawing/2014/main" id="{ED461410-5197-6CD1-6CE5-E39154241896}"/>
              </a:ext>
            </a:extLst>
          </p:cNvPr>
          <p:cNvSpPr>
            <a:spLocks noGrp="1"/>
          </p:cNvSpPr>
          <p:nvPr>
            <p:ph type="ftr" sz="quarter" idx="15"/>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891CFEC9-B4BC-B4D7-9B2A-F60E9489168B}"/>
              </a:ext>
            </a:extLst>
          </p:cNvPr>
          <p:cNvSpPr>
            <a:spLocks noGrp="1"/>
          </p:cNvSpPr>
          <p:nvPr>
            <p:ph type="sldNum" sz="quarter" idx="16"/>
          </p:nvPr>
        </p:nvSpPr>
        <p:spPr/>
        <p:txBody>
          <a:bodyPr/>
          <a:lstStyle/>
          <a:p>
            <a:fld id="{E1E1CD7C-2161-7D43-862E-CE4C333CD873}" type="slidenum">
              <a:rPr lang="fr-FR" smtClean="0"/>
              <a:pPr/>
              <a:t>26</a:t>
            </a:fld>
            <a:endParaRPr lang="fr-FR" dirty="0"/>
          </a:p>
        </p:txBody>
      </p:sp>
      <p:pic>
        <p:nvPicPr>
          <p:cNvPr id="13" name="Picture 12" descr="Impact Hub Zurich | University of Zurich - Impact Hub Zurich">
            <a:extLst>
              <a:ext uri="{FF2B5EF4-FFF2-40B4-BE49-F238E27FC236}">
                <a16:creationId xmlns:a16="http://schemas.microsoft.com/office/drawing/2014/main" id="{7B7E371C-3D45-D9BE-735E-22C1A69D6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iorob logo ‒ BioRob ‐ EPFL">
            <a:extLst>
              <a:ext uri="{FF2B5EF4-FFF2-40B4-BE49-F238E27FC236}">
                <a16:creationId xmlns:a16="http://schemas.microsoft.com/office/drawing/2014/main" id="{800F8FCB-9836-9CA2-24CF-AB84A90C9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mpa - Swiss Federal Laboratories for Materials Science and Technology">
            <a:extLst>
              <a:ext uri="{FF2B5EF4-FFF2-40B4-BE49-F238E27FC236}">
                <a16:creationId xmlns:a16="http://schemas.microsoft.com/office/drawing/2014/main" id="{90757145-DD7E-5B2F-4E51-0B19131CA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36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descr="A screen shot of a graph&#10;&#10;Description automatically generated">
            <a:extLst>
              <a:ext uri="{FF2B5EF4-FFF2-40B4-BE49-F238E27FC236}">
                <a16:creationId xmlns:a16="http://schemas.microsoft.com/office/drawing/2014/main" id="{906184BA-738D-6BA8-A8CB-2F2736BCDC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4319" y="957717"/>
            <a:ext cx="5113861" cy="3409240"/>
          </a:xfrm>
        </p:spPr>
      </p:pic>
      <p:sp>
        <p:nvSpPr>
          <p:cNvPr id="3" name="Title 2">
            <a:extLst>
              <a:ext uri="{FF2B5EF4-FFF2-40B4-BE49-F238E27FC236}">
                <a16:creationId xmlns:a16="http://schemas.microsoft.com/office/drawing/2014/main" id="{03C5A56C-1598-0EAC-7C8C-D586683CBB63}"/>
              </a:ext>
            </a:extLst>
          </p:cNvPr>
          <p:cNvSpPr>
            <a:spLocks noGrp="1"/>
          </p:cNvSpPr>
          <p:nvPr>
            <p:ph type="title"/>
          </p:nvPr>
        </p:nvSpPr>
        <p:spPr>
          <a:xfrm>
            <a:off x="1206501" y="239405"/>
            <a:ext cx="4889500" cy="836334"/>
          </a:xfrm>
        </p:spPr>
        <p:txBody>
          <a:bodyPr/>
          <a:lstStyle/>
          <a:p>
            <a:r>
              <a:rPr lang="en-US" dirty="0"/>
              <a:t>Typical velocity profile</a:t>
            </a:r>
          </a:p>
        </p:txBody>
      </p:sp>
      <p:sp>
        <p:nvSpPr>
          <p:cNvPr id="5" name="Footer Placeholder 4">
            <a:extLst>
              <a:ext uri="{FF2B5EF4-FFF2-40B4-BE49-F238E27FC236}">
                <a16:creationId xmlns:a16="http://schemas.microsoft.com/office/drawing/2014/main" id="{60DB30E5-3141-94E0-8F07-CFF9E2B38F2B}"/>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ECB6A248-9175-956D-91A1-8A5D6F6C2D3A}"/>
              </a:ext>
            </a:extLst>
          </p:cNvPr>
          <p:cNvSpPr>
            <a:spLocks noGrp="1"/>
          </p:cNvSpPr>
          <p:nvPr>
            <p:ph type="sldNum" sz="quarter" idx="12"/>
          </p:nvPr>
        </p:nvSpPr>
        <p:spPr/>
        <p:txBody>
          <a:bodyPr/>
          <a:lstStyle/>
          <a:p>
            <a:fld id="{E1E1CD7C-2161-7D43-862E-CE4C333CD873}" type="slidenum">
              <a:rPr lang="fr-FR" smtClean="0"/>
              <a:pPr/>
              <a:t>27</a:t>
            </a:fld>
            <a:endParaRPr lang="fr-FR" dirty="0"/>
          </a:p>
        </p:txBody>
      </p:sp>
      <p:pic>
        <p:nvPicPr>
          <p:cNvPr id="10" name="Picture 9" descr="A picture containing text, diagram, line, plot&#10;&#10;Description automatically generated">
            <a:extLst>
              <a:ext uri="{FF2B5EF4-FFF2-40B4-BE49-F238E27FC236}">
                <a16:creationId xmlns:a16="http://schemas.microsoft.com/office/drawing/2014/main" id="{3248BF81-3840-1125-6204-BD85E65E4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44880"/>
            <a:ext cx="5099262" cy="3399508"/>
          </a:xfrm>
          <a:prstGeom prst="rect">
            <a:avLst/>
          </a:prstGeom>
        </p:spPr>
      </p:pic>
      <p:sp>
        <p:nvSpPr>
          <p:cNvPr id="13" name="Content Placeholder 6">
            <a:extLst>
              <a:ext uri="{FF2B5EF4-FFF2-40B4-BE49-F238E27FC236}">
                <a16:creationId xmlns:a16="http://schemas.microsoft.com/office/drawing/2014/main" id="{15E88590-D55B-0C01-D494-4CD423063C5D}"/>
              </a:ext>
            </a:extLst>
          </p:cNvPr>
          <p:cNvSpPr txBox="1">
            <a:spLocks/>
          </p:cNvSpPr>
          <p:nvPr/>
        </p:nvSpPr>
        <p:spPr>
          <a:xfrm>
            <a:off x="1153248" y="4582883"/>
            <a:ext cx="9344990" cy="1748469"/>
          </a:xfrm>
          <a:prstGeom prst="rect">
            <a:avLst/>
          </a:prstGeom>
        </p:spPr>
        <p:txBody>
          <a:bodyPr vert="horz" lIns="180000" tIns="45720" rIns="91440" bIns="45720" rtlCol="0">
            <a:normAutofit/>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Tendon-driven system accelerates faster than motor-driven one</a:t>
            </a:r>
          </a:p>
          <a:p>
            <a:pPr marL="285750" indent="-285750">
              <a:buFont typeface="Arial" panose="020B0604020202020204" pitchFamily="34" charset="0"/>
              <a:buChar char="•"/>
            </a:pPr>
            <a:r>
              <a:rPr lang="en-US" dirty="0"/>
              <a:t>Maximum speed of the robot is lower than expected but average speed is more in line with simulations results</a:t>
            </a:r>
          </a:p>
        </p:txBody>
      </p:sp>
      <p:pic>
        <p:nvPicPr>
          <p:cNvPr id="14" name="Picture 13" descr="Impact Hub Zurich | University of Zurich - Impact Hub Zurich">
            <a:extLst>
              <a:ext uri="{FF2B5EF4-FFF2-40B4-BE49-F238E27FC236}">
                <a16:creationId xmlns:a16="http://schemas.microsoft.com/office/drawing/2014/main" id="{5DFC5DEB-16F2-3114-3B0C-B9E803D1A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iorob logo ‒ BioRob ‐ EPFL">
            <a:extLst>
              <a:ext uri="{FF2B5EF4-FFF2-40B4-BE49-F238E27FC236}">
                <a16:creationId xmlns:a16="http://schemas.microsoft.com/office/drawing/2014/main" id="{1006FD2F-C1DE-3AF0-E985-989CC5EB0C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6" name="Date Placeholder 3">
            <a:extLst>
              <a:ext uri="{FF2B5EF4-FFF2-40B4-BE49-F238E27FC236}">
                <a16:creationId xmlns:a16="http://schemas.microsoft.com/office/drawing/2014/main" id="{5FBFE25B-C7C9-2C30-EC39-BECE3AE57350}"/>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7" name="Picture 2" descr="Empa - Swiss Federal Laboratories for Materials Science and Technology">
            <a:extLst>
              <a:ext uri="{FF2B5EF4-FFF2-40B4-BE49-F238E27FC236}">
                <a16:creationId xmlns:a16="http://schemas.microsoft.com/office/drawing/2014/main" id="{03423652-9077-E384-6851-5C979F7D1F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0D19CC8-8C9D-0D23-B686-7166EDB4752C}"/>
              </a:ext>
            </a:extLst>
          </p:cNvPr>
          <p:cNvSpPr txBox="1"/>
          <p:nvPr/>
        </p:nvSpPr>
        <p:spPr>
          <a:xfrm>
            <a:off x="1723529" y="4189174"/>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Velocity profile with baseline parameters, simulations (left) and robot (right)</a:t>
            </a:r>
          </a:p>
        </p:txBody>
      </p:sp>
    </p:spTree>
    <p:extLst>
      <p:ext uri="{BB962C8B-B14F-4D97-AF65-F5344CB8AC3E}">
        <p14:creationId xmlns:p14="http://schemas.microsoft.com/office/powerpoint/2010/main" val="39822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aph with blue green and red lines&#10;&#10;Description automatically generated">
            <a:extLst>
              <a:ext uri="{FF2B5EF4-FFF2-40B4-BE49-F238E27FC236}">
                <a16:creationId xmlns:a16="http://schemas.microsoft.com/office/drawing/2014/main" id="{FF747141-28EF-B52B-C73D-D7E03C6CA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079" y="1016359"/>
            <a:ext cx="3618962" cy="2412641"/>
          </a:xfrm>
          <a:prstGeom prst="rect">
            <a:avLst/>
          </a:prstGeom>
        </p:spPr>
      </p:pic>
      <p:pic>
        <p:nvPicPr>
          <p:cNvPr id="19" name="Picture 18" descr="A graph on a white background&#10;&#10;Description automatically generated">
            <a:extLst>
              <a:ext uri="{FF2B5EF4-FFF2-40B4-BE49-F238E27FC236}">
                <a16:creationId xmlns:a16="http://schemas.microsoft.com/office/drawing/2014/main" id="{ED63246B-41F0-FFBB-8E42-C0EA88DCC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099" y="1016359"/>
            <a:ext cx="3505402" cy="2336934"/>
          </a:xfrm>
          <a:prstGeom prst="rect">
            <a:avLst/>
          </a:prstGeom>
        </p:spPr>
      </p:pic>
      <p:sp>
        <p:nvSpPr>
          <p:cNvPr id="4" name="Title 3">
            <a:extLst>
              <a:ext uri="{FF2B5EF4-FFF2-40B4-BE49-F238E27FC236}">
                <a16:creationId xmlns:a16="http://schemas.microsoft.com/office/drawing/2014/main" id="{2D81570F-43A1-BBBF-CC46-2C69E529B059}"/>
              </a:ext>
            </a:extLst>
          </p:cNvPr>
          <p:cNvSpPr>
            <a:spLocks noGrp="1"/>
          </p:cNvSpPr>
          <p:nvPr>
            <p:ph type="title"/>
          </p:nvPr>
        </p:nvSpPr>
        <p:spPr>
          <a:xfrm>
            <a:off x="1206500" y="239404"/>
            <a:ext cx="6279615" cy="1430337"/>
          </a:xfrm>
        </p:spPr>
        <p:txBody>
          <a:bodyPr/>
          <a:lstStyle/>
          <a:p>
            <a:r>
              <a:rPr lang="en-US" dirty="0"/>
              <a:t>Velocity of impact</a:t>
            </a:r>
          </a:p>
        </p:txBody>
      </p:sp>
      <p:sp>
        <p:nvSpPr>
          <p:cNvPr id="6" name="Footer Placeholder 5">
            <a:extLst>
              <a:ext uri="{FF2B5EF4-FFF2-40B4-BE49-F238E27FC236}">
                <a16:creationId xmlns:a16="http://schemas.microsoft.com/office/drawing/2014/main" id="{B3F423D3-F94D-EEF6-6A14-64F60946D2BE}"/>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66917063-FA7A-05D3-9258-0F3575E6D793}"/>
              </a:ext>
            </a:extLst>
          </p:cNvPr>
          <p:cNvSpPr>
            <a:spLocks noGrp="1"/>
          </p:cNvSpPr>
          <p:nvPr>
            <p:ph type="sldNum" sz="quarter" idx="12"/>
          </p:nvPr>
        </p:nvSpPr>
        <p:spPr/>
        <p:txBody>
          <a:bodyPr/>
          <a:lstStyle/>
          <a:p>
            <a:fld id="{E1E1CD7C-2161-7D43-862E-CE4C333CD873}" type="slidenum">
              <a:rPr lang="fr-FR" smtClean="0"/>
              <a:pPr/>
              <a:t>28</a:t>
            </a:fld>
            <a:endParaRPr lang="fr-FR" dirty="0"/>
          </a:p>
        </p:txBody>
      </p:sp>
      <p:pic>
        <p:nvPicPr>
          <p:cNvPr id="69" name="Picture 68" descr="Impact Hub Zurich | University of Zurich - Impact Hub Zurich">
            <a:extLst>
              <a:ext uri="{FF2B5EF4-FFF2-40B4-BE49-F238E27FC236}">
                <a16:creationId xmlns:a16="http://schemas.microsoft.com/office/drawing/2014/main" id="{ADCFF793-E8A1-D108-5A53-616C3D2C78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Biorob logo ‒ BioRob ‐ EPFL">
            <a:extLst>
              <a:ext uri="{FF2B5EF4-FFF2-40B4-BE49-F238E27FC236}">
                <a16:creationId xmlns:a16="http://schemas.microsoft.com/office/drawing/2014/main" id="{6E809252-B7E7-5D53-186D-602EECC1CD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71" name="Date Placeholder 3">
            <a:extLst>
              <a:ext uri="{FF2B5EF4-FFF2-40B4-BE49-F238E27FC236}">
                <a16:creationId xmlns:a16="http://schemas.microsoft.com/office/drawing/2014/main" id="{1F5073E8-3FCC-A43C-8313-6AC769208BFC}"/>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73" name="Picture 2" descr="Empa - Swiss Federal Laboratories for Materials Science and Technology">
            <a:extLst>
              <a:ext uri="{FF2B5EF4-FFF2-40B4-BE49-F238E27FC236}">
                <a16:creationId xmlns:a16="http://schemas.microsoft.com/office/drawing/2014/main" id="{829E1D13-EBAA-9A3B-8D1C-42CE6F9E67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41057581-CC27-5FEC-DAE1-461D31BFA66F}"/>
              </a:ext>
            </a:extLst>
          </p:cNvPr>
          <p:cNvGrpSpPr/>
          <p:nvPr/>
        </p:nvGrpSpPr>
        <p:grpSpPr>
          <a:xfrm>
            <a:off x="5955489" y="3606931"/>
            <a:ext cx="3654142" cy="2810504"/>
            <a:chOff x="5955489" y="3606931"/>
            <a:chExt cx="3654142" cy="2810504"/>
          </a:xfrm>
        </p:grpSpPr>
        <p:pic>
          <p:nvPicPr>
            <p:cNvPr id="25" name="Picture 24" descr="A screen shot of a graph&#10;&#10;Description automatically generated">
              <a:extLst>
                <a:ext uri="{FF2B5EF4-FFF2-40B4-BE49-F238E27FC236}">
                  <a16:creationId xmlns:a16="http://schemas.microsoft.com/office/drawing/2014/main" id="{860B1D1F-E085-AE2F-FA59-D4924EF65A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5489" y="3606931"/>
              <a:ext cx="3654142" cy="2436094"/>
            </a:xfrm>
            <a:prstGeom prst="rect">
              <a:avLst/>
            </a:prstGeom>
          </p:spPr>
        </p:pic>
        <p:sp>
          <p:nvSpPr>
            <p:cNvPr id="77" name="TextBox 76">
              <a:extLst>
                <a:ext uri="{FF2B5EF4-FFF2-40B4-BE49-F238E27FC236}">
                  <a16:creationId xmlns:a16="http://schemas.microsoft.com/office/drawing/2014/main" id="{A56832F7-FF66-FB9A-C8C1-20B9E5EA8686}"/>
                </a:ext>
              </a:extLst>
            </p:cNvPr>
            <p:cNvSpPr txBox="1"/>
            <p:nvPr/>
          </p:nvSpPr>
          <p:spPr>
            <a:xfrm>
              <a:off x="6341569" y="6017325"/>
              <a:ext cx="30869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Impact of the body offset </a:t>
              </a:r>
              <a:r>
                <a:rPr lang="en-US" sz="1000" i="1" dirty="0">
                  <a:solidFill>
                    <a:srgbClr val="413C3A"/>
                  </a:solidFill>
                  <a:latin typeface="Arial"/>
                </a:rPr>
                <a:t>on the maximum speed of impact</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grpSp>
      <p:grpSp>
        <p:nvGrpSpPr>
          <p:cNvPr id="79" name="Group 78">
            <a:extLst>
              <a:ext uri="{FF2B5EF4-FFF2-40B4-BE49-F238E27FC236}">
                <a16:creationId xmlns:a16="http://schemas.microsoft.com/office/drawing/2014/main" id="{C21428EA-E719-3BEF-8B71-49B547356535}"/>
              </a:ext>
            </a:extLst>
          </p:cNvPr>
          <p:cNvGrpSpPr/>
          <p:nvPr/>
        </p:nvGrpSpPr>
        <p:grpSpPr>
          <a:xfrm>
            <a:off x="2379439" y="3705958"/>
            <a:ext cx="3357062" cy="2737177"/>
            <a:chOff x="2379439" y="3705958"/>
            <a:chExt cx="3357062" cy="2737177"/>
          </a:xfrm>
        </p:grpSpPr>
        <p:pic>
          <p:nvPicPr>
            <p:cNvPr id="21" name="Picture 20" descr="A screen shot of a graph&#10;&#10;Description automatically generated">
              <a:extLst>
                <a:ext uri="{FF2B5EF4-FFF2-40B4-BE49-F238E27FC236}">
                  <a16:creationId xmlns:a16="http://schemas.microsoft.com/office/drawing/2014/main" id="{38EE30F7-6CB2-287F-8C0F-FCAC95549C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79439" y="3705958"/>
              <a:ext cx="3357062" cy="2238041"/>
            </a:xfrm>
            <a:prstGeom prst="rect">
              <a:avLst/>
            </a:prstGeom>
          </p:spPr>
        </p:pic>
        <p:sp>
          <p:nvSpPr>
            <p:cNvPr id="78" name="TextBox 77">
              <a:extLst>
                <a:ext uri="{FF2B5EF4-FFF2-40B4-BE49-F238E27FC236}">
                  <a16:creationId xmlns:a16="http://schemas.microsoft.com/office/drawing/2014/main" id="{56BA992D-0E5C-53F0-6B01-0FE7D01900F5}"/>
                </a:ext>
              </a:extLst>
            </p:cNvPr>
            <p:cNvSpPr txBox="1"/>
            <p:nvPr/>
          </p:nvSpPr>
          <p:spPr>
            <a:xfrm>
              <a:off x="2513347" y="6043025"/>
              <a:ext cx="30869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Impact of the swing offset </a:t>
              </a:r>
              <a:r>
                <a:rPr lang="en-US" sz="1000" i="1" dirty="0">
                  <a:solidFill>
                    <a:srgbClr val="413C3A"/>
                  </a:solidFill>
                  <a:latin typeface="Arial"/>
                </a:rPr>
                <a:t>on the maximum speed of impact</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grpSp>
    </p:spTree>
    <p:extLst>
      <p:ext uri="{BB962C8B-B14F-4D97-AF65-F5344CB8AC3E}">
        <p14:creationId xmlns:p14="http://schemas.microsoft.com/office/powerpoint/2010/main" val="37264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1570F-43A1-BBBF-CC46-2C69E529B059}"/>
              </a:ext>
            </a:extLst>
          </p:cNvPr>
          <p:cNvSpPr>
            <a:spLocks noGrp="1"/>
          </p:cNvSpPr>
          <p:nvPr>
            <p:ph type="title"/>
          </p:nvPr>
        </p:nvSpPr>
        <p:spPr>
          <a:xfrm>
            <a:off x="1206500" y="239404"/>
            <a:ext cx="6279615" cy="1430337"/>
          </a:xfrm>
        </p:spPr>
        <p:txBody>
          <a:bodyPr/>
          <a:lstStyle/>
          <a:p>
            <a:r>
              <a:rPr lang="en-US" dirty="0"/>
              <a:t>Velocity of impact</a:t>
            </a:r>
          </a:p>
        </p:txBody>
      </p:sp>
      <p:sp>
        <p:nvSpPr>
          <p:cNvPr id="6" name="Footer Placeholder 5">
            <a:extLst>
              <a:ext uri="{FF2B5EF4-FFF2-40B4-BE49-F238E27FC236}">
                <a16:creationId xmlns:a16="http://schemas.microsoft.com/office/drawing/2014/main" id="{B3F423D3-F94D-EEF6-6A14-64F60946D2BE}"/>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66917063-FA7A-05D3-9258-0F3575E6D793}"/>
              </a:ext>
            </a:extLst>
          </p:cNvPr>
          <p:cNvSpPr>
            <a:spLocks noGrp="1"/>
          </p:cNvSpPr>
          <p:nvPr>
            <p:ph type="sldNum" sz="quarter" idx="12"/>
          </p:nvPr>
        </p:nvSpPr>
        <p:spPr/>
        <p:txBody>
          <a:bodyPr/>
          <a:lstStyle/>
          <a:p>
            <a:fld id="{E1E1CD7C-2161-7D43-862E-CE4C333CD873}" type="slidenum">
              <a:rPr lang="fr-FR" smtClean="0"/>
              <a:pPr/>
              <a:t>29</a:t>
            </a:fld>
            <a:endParaRPr lang="fr-FR" dirty="0"/>
          </a:p>
        </p:txBody>
      </p:sp>
      <p:pic>
        <p:nvPicPr>
          <p:cNvPr id="69" name="Picture 68" descr="Impact Hub Zurich | University of Zurich - Impact Hub Zurich">
            <a:extLst>
              <a:ext uri="{FF2B5EF4-FFF2-40B4-BE49-F238E27FC236}">
                <a16:creationId xmlns:a16="http://schemas.microsoft.com/office/drawing/2014/main" id="{ADCFF793-E8A1-D108-5A53-616C3D2C7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Biorob logo ‒ BioRob ‐ EPFL">
            <a:extLst>
              <a:ext uri="{FF2B5EF4-FFF2-40B4-BE49-F238E27FC236}">
                <a16:creationId xmlns:a16="http://schemas.microsoft.com/office/drawing/2014/main" id="{6E809252-B7E7-5D53-186D-602EECC1C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71" name="Date Placeholder 3">
            <a:extLst>
              <a:ext uri="{FF2B5EF4-FFF2-40B4-BE49-F238E27FC236}">
                <a16:creationId xmlns:a16="http://schemas.microsoft.com/office/drawing/2014/main" id="{1F5073E8-3FCC-A43C-8313-6AC769208BFC}"/>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73" name="Picture 2" descr="Empa - Swiss Federal Laboratories for Materials Science and Technology">
            <a:extLst>
              <a:ext uri="{FF2B5EF4-FFF2-40B4-BE49-F238E27FC236}">
                <a16:creationId xmlns:a16="http://schemas.microsoft.com/office/drawing/2014/main" id="{829E1D13-EBAA-9A3B-8D1C-42CE6F9E6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0C96711C-9D96-BD52-0AC6-FBD1916DDA25}"/>
              </a:ext>
            </a:extLst>
          </p:cNvPr>
          <p:cNvGrpSpPr/>
          <p:nvPr/>
        </p:nvGrpSpPr>
        <p:grpSpPr>
          <a:xfrm>
            <a:off x="3675646" y="2022406"/>
            <a:ext cx="4559685" cy="3239844"/>
            <a:chOff x="3675646" y="2022406"/>
            <a:chExt cx="4559685" cy="3239844"/>
          </a:xfrm>
        </p:grpSpPr>
        <p:pic>
          <p:nvPicPr>
            <p:cNvPr id="72" name="Picture 71" descr="A graph with colorful lines&#10;&#10;Description automatically generated">
              <a:extLst>
                <a:ext uri="{FF2B5EF4-FFF2-40B4-BE49-F238E27FC236}">
                  <a16:creationId xmlns:a16="http://schemas.microsoft.com/office/drawing/2014/main" id="{32DB9F62-72A6-D14B-888A-9C6976568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5646" y="2022406"/>
              <a:ext cx="4559685" cy="3039789"/>
            </a:xfrm>
            <a:prstGeom prst="rect">
              <a:avLst/>
            </a:prstGeom>
          </p:spPr>
        </p:pic>
        <p:sp>
          <p:nvSpPr>
            <p:cNvPr id="74" name="TextBox 73">
              <a:extLst>
                <a:ext uri="{FF2B5EF4-FFF2-40B4-BE49-F238E27FC236}">
                  <a16:creationId xmlns:a16="http://schemas.microsoft.com/office/drawing/2014/main" id="{C7B4417B-3186-6632-F394-DBB263891C02}"/>
                </a:ext>
              </a:extLst>
            </p:cNvPr>
            <p:cNvSpPr txBox="1"/>
            <p:nvPr/>
          </p:nvSpPr>
          <p:spPr>
            <a:xfrm>
              <a:off x="4161078" y="4862140"/>
              <a:ext cx="38698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Impact of the swing offset with different tendon’s contraction speed in the tendon-driven simulation</a:t>
              </a:r>
            </a:p>
          </p:txBody>
        </p:sp>
      </p:grpSp>
    </p:spTree>
    <p:extLst>
      <p:ext uri="{BB962C8B-B14F-4D97-AF65-F5344CB8AC3E}">
        <p14:creationId xmlns:p14="http://schemas.microsoft.com/office/powerpoint/2010/main" val="151059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D5E7-2BCD-251C-6B7D-8BADEC6E67D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267ABA44-B97A-454A-F121-D63CF2D7ABC1}"/>
              </a:ext>
            </a:extLst>
          </p:cNvPr>
          <p:cNvSpPr>
            <a:spLocks noGrp="1"/>
          </p:cNvSpPr>
          <p:nvPr>
            <p:ph type="body" idx="1"/>
          </p:nvPr>
        </p:nvSpPr>
        <p:spPr/>
        <p:txBody>
          <a:bodyPr/>
          <a:lstStyle/>
          <a:p>
            <a:pPr marL="342900" indent="-342900">
              <a:buClr>
                <a:schemeClr val="bg1"/>
              </a:buClr>
              <a:buFont typeface="Arial" panose="020B0604020202020204" pitchFamily="34" charset="0"/>
              <a:buChar char="•"/>
            </a:pPr>
            <a:r>
              <a:rPr lang="en-US" dirty="0"/>
              <a:t>About glyptodonts</a:t>
            </a:r>
          </a:p>
          <a:p>
            <a:pPr marL="342900" indent="-342900">
              <a:buClr>
                <a:schemeClr val="bg1"/>
              </a:buClr>
              <a:buFont typeface="Arial" panose="020B0604020202020204" pitchFamily="34" charset="0"/>
              <a:buChar char="•"/>
            </a:pPr>
            <a:r>
              <a:rPr lang="en-US" dirty="0"/>
              <a:t>Motivations and goal</a:t>
            </a:r>
          </a:p>
          <a:p>
            <a:pPr marL="342900" indent="-342900">
              <a:buClr>
                <a:schemeClr val="bg1"/>
              </a:buClr>
              <a:buFont typeface="Arial" panose="020B0604020202020204" pitchFamily="34" charset="0"/>
              <a:buChar char="•"/>
            </a:pPr>
            <a:r>
              <a:rPr lang="en-US" dirty="0"/>
              <a:t>State of the art</a:t>
            </a:r>
          </a:p>
          <a:p>
            <a:pPr marL="342900" indent="-342900">
              <a:buClr>
                <a:schemeClr val="bg1"/>
              </a:buClr>
              <a:buFont typeface="Arial" panose="020B0604020202020204" pitchFamily="34" charset="0"/>
              <a:buChar char="•"/>
            </a:pPr>
            <a:r>
              <a:rPr lang="en-US" dirty="0"/>
              <a:t>Project overview</a:t>
            </a:r>
          </a:p>
        </p:txBody>
      </p:sp>
      <p:sp>
        <p:nvSpPr>
          <p:cNvPr id="4" name="Picture Placeholder 3">
            <a:extLst>
              <a:ext uri="{FF2B5EF4-FFF2-40B4-BE49-F238E27FC236}">
                <a16:creationId xmlns:a16="http://schemas.microsoft.com/office/drawing/2014/main" id="{DFD73604-C982-5E85-D902-17342A9D9406}"/>
              </a:ext>
            </a:extLst>
          </p:cNvPr>
          <p:cNvSpPr>
            <a:spLocks noGrp="1"/>
          </p:cNvSpPr>
          <p:nvPr>
            <p:ph type="pic" sz="quarter" idx="13"/>
          </p:nvPr>
        </p:nvSpPr>
        <p:spPr/>
        <p:txBody>
          <a:bodyPr/>
          <a:lstStyle/>
          <a:p>
            <a:endParaRPr lang="en-US"/>
          </a:p>
        </p:txBody>
      </p:sp>
      <p:sp>
        <p:nvSpPr>
          <p:cNvPr id="6" name="Footer Placeholder 5">
            <a:extLst>
              <a:ext uri="{FF2B5EF4-FFF2-40B4-BE49-F238E27FC236}">
                <a16:creationId xmlns:a16="http://schemas.microsoft.com/office/drawing/2014/main" id="{4E70C674-76BD-097A-72D0-80A86DD009EB}"/>
              </a:ext>
            </a:extLst>
          </p:cNvPr>
          <p:cNvSpPr>
            <a:spLocks noGrp="1"/>
          </p:cNvSpPr>
          <p:nvPr>
            <p:ph type="ftr" sz="quarter" idx="15"/>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F6CC9E43-6231-3F6B-A40E-919CB10E2E7A}"/>
              </a:ext>
            </a:extLst>
          </p:cNvPr>
          <p:cNvSpPr>
            <a:spLocks noGrp="1"/>
          </p:cNvSpPr>
          <p:nvPr>
            <p:ph type="sldNum" sz="quarter" idx="16"/>
          </p:nvPr>
        </p:nvSpPr>
        <p:spPr/>
        <p:txBody>
          <a:bodyPr/>
          <a:lstStyle/>
          <a:p>
            <a:fld id="{E1E1CD7C-2161-7D43-862E-CE4C333CD873}" type="slidenum">
              <a:rPr lang="fr-FR" smtClean="0"/>
              <a:pPr/>
              <a:t>3</a:t>
            </a:fld>
            <a:endParaRPr lang="fr-FR" dirty="0"/>
          </a:p>
        </p:txBody>
      </p:sp>
      <p:pic>
        <p:nvPicPr>
          <p:cNvPr id="8" name="Picture 7" descr="Impact Hub Zurich | University of Zurich - Impact Hub Zurich">
            <a:extLst>
              <a:ext uri="{FF2B5EF4-FFF2-40B4-BE49-F238E27FC236}">
                <a16:creationId xmlns:a16="http://schemas.microsoft.com/office/drawing/2014/main" id="{18FF7764-372C-0989-80A6-230572C2A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iorob logo ‒ BioRob ‐ EPFL">
            <a:extLst>
              <a:ext uri="{FF2B5EF4-FFF2-40B4-BE49-F238E27FC236}">
                <a16:creationId xmlns:a16="http://schemas.microsoft.com/office/drawing/2014/main" id="{F4EC09D8-ACF8-697F-159A-895863CD8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21" name="Date Placeholder 3">
            <a:extLst>
              <a:ext uri="{FF2B5EF4-FFF2-40B4-BE49-F238E27FC236}">
                <a16:creationId xmlns:a16="http://schemas.microsoft.com/office/drawing/2014/main" id="{2DF971C1-F962-56A6-12AE-E032A6064381}"/>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22" name="Picture 2" descr="Empa - Swiss Federal Laboratories for Materials Science and Technology">
            <a:extLst>
              <a:ext uri="{FF2B5EF4-FFF2-40B4-BE49-F238E27FC236}">
                <a16:creationId xmlns:a16="http://schemas.microsoft.com/office/drawing/2014/main" id="{ECC8F71F-81BC-FE37-068D-C362A0CAA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10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 shot of a graph&#10;&#10;Description automatically generated with medium confidence">
            <a:extLst>
              <a:ext uri="{FF2B5EF4-FFF2-40B4-BE49-F238E27FC236}">
                <a16:creationId xmlns:a16="http://schemas.microsoft.com/office/drawing/2014/main" id="{3C98DE56-598F-AA55-8277-FC64F0795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538" y="3790869"/>
            <a:ext cx="3639213" cy="2426141"/>
          </a:xfrm>
          <a:prstGeom prst="rect">
            <a:avLst/>
          </a:prstGeom>
        </p:spPr>
      </p:pic>
      <p:pic>
        <p:nvPicPr>
          <p:cNvPr id="17" name="Picture 16" descr="A picture containing text, screenshot, line, plot&#10;&#10;Description automatically generated">
            <a:extLst>
              <a:ext uri="{FF2B5EF4-FFF2-40B4-BE49-F238E27FC236}">
                <a16:creationId xmlns:a16="http://schemas.microsoft.com/office/drawing/2014/main" id="{102F795F-278F-23F3-148B-27BFE9B52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1126" y="1174195"/>
            <a:ext cx="3560143" cy="2373429"/>
          </a:xfrm>
          <a:prstGeom prst="rect">
            <a:avLst/>
          </a:prstGeom>
        </p:spPr>
      </p:pic>
      <p:sp>
        <p:nvSpPr>
          <p:cNvPr id="4" name="Title 3">
            <a:extLst>
              <a:ext uri="{FF2B5EF4-FFF2-40B4-BE49-F238E27FC236}">
                <a16:creationId xmlns:a16="http://schemas.microsoft.com/office/drawing/2014/main" id="{2D81570F-43A1-BBBF-CC46-2C69E529B059}"/>
              </a:ext>
            </a:extLst>
          </p:cNvPr>
          <p:cNvSpPr>
            <a:spLocks noGrp="1"/>
          </p:cNvSpPr>
          <p:nvPr>
            <p:ph type="title"/>
          </p:nvPr>
        </p:nvSpPr>
        <p:spPr>
          <a:xfrm>
            <a:off x="1206500" y="239404"/>
            <a:ext cx="6279615" cy="1430337"/>
          </a:xfrm>
        </p:spPr>
        <p:txBody>
          <a:bodyPr/>
          <a:lstStyle/>
          <a:p>
            <a:r>
              <a:rPr lang="en-US" dirty="0"/>
              <a:t>Velocity of impact</a:t>
            </a:r>
          </a:p>
        </p:txBody>
      </p:sp>
      <p:sp>
        <p:nvSpPr>
          <p:cNvPr id="6" name="Footer Placeholder 5">
            <a:extLst>
              <a:ext uri="{FF2B5EF4-FFF2-40B4-BE49-F238E27FC236}">
                <a16:creationId xmlns:a16="http://schemas.microsoft.com/office/drawing/2014/main" id="{B3F423D3-F94D-EEF6-6A14-64F60946D2BE}"/>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66917063-FA7A-05D3-9258-0F3575E6D793}"/>
              </a:ext>
            </a:extLst>
          </p:cNvPr>
          <p:cNvSpPr>
            <a:spLocks noGrp="1"/>
          </p:cNvSpPr>
          <p:nvPr>
            <p:ph type="sldNum" sz="quarter" idx="12"/>
          </p:nvPr>
        </p:nvSpPr>
        <p:spPr/>
        <p:txBody>
          <a:bodyPr/>
          <a:lstStyle/>
          <a:p>
            <a:fld id="{E1E1CD7C-2161-7D43-862E-CE4C333CD873}" type="slidenum">
              <a:rPr lang="fr-FR" smtClean="0"/>
              <a:pPr/>
              <a:t>30</a:t>
            </a:fld>
            <a:endParaRPr lang="fr-FR" dirty="0"/>
          </a:p>
        </p:txBody>
      </p:sp>
      <p:pic>
        <p:nvPicPr>
          <p:cNvPr id="32" name="Content Placeholder 8" descr="A picture containing text, screenshot, line, plot&#10;&#10;Description automatically generated">
            <a:extLst>
              <a:ext uri="{FF2B5EF4-FFF2-40B4-BE49-F238E27FC236}">
                <a16:creationId xmlns:a16="http://schemas.microsoft.com/office/drawing/2014/main" id="{43EC4684-925C-3D8C-66F3-23439BCE384E}"/>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6394539" y="1184319"/>
            <a:ext cx="3505402" cy="2336934"/>
          </a:xfrm>
        </p:spPr>
      </p:pic>
      <p:pic>
        <p:nvPicPr>
          <p:cNvPr id="33" name="Content Placeholder 10" descr="A screen shot of a graph&#10;&#10;Description automatically generated with medium confidence">
            <a:extLst>
              <a:ext uri="{FF2B5EF4-FFF2-40B4-BE49-F238E27FC236}">
                <a16:creationId xmlns:a16="http://schemas.microsoft.com/office/drawing/2014/main" id="{A60BDA2E-3621-2A36-1DBC-BA57467F963C}"/>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251406" y="3774712"/>
            <a:ext cx="3654680" cy="2436453"/>
          </a:xfrm>
        </p:spPr>
      </p:pic>
      <p:pic>
        <p:nvPicPr>
          <p:cNvPr id="34" name="Picture 33" descr="Impact Hub Zurich | University of Zurich - Impact Hub Zurich">
            <a:extLst>
              <a:ext uri="{FF2B5EF4-FFF2-40B4-BE49-F238E27FC236}">
                <a16:creationId xmlns:a16="http://schemas.microsoft.com/office/drawing/2014/main" id="{3C65B87D-FAF9-5939-B7C4-35882602D1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Biorob logo ‒ BioRob ‐ EPFL">
            <a:extLst>
              <a:ext uri="{FF2B5EF4-FFF2-40B4-BE49-F238E27FC236}">
                <a16:creationId xmlns:a16="http://schemas.microsoft.com/office/drawing/2014/main" id="{C6D98F29-6E99-C416-2FB7-2E6BBAA17E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36" name="Date Placeholder 3">
            <a:extLst>
              <a:ext uri="{FF2B5EF4-FFF2-40B4-BE49-F238E27FC236}">
                <a16:creationId xmlns:a16="http://schemas.microsoft.com/office/drawing/2014/main" id="{A9F2A57E-BCEA-A484-E46D-4CDAF85B203C}"/>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37" name="Picture 2" descr="Empa - Swiss Federal Laboratories for Materials Science and Technology">
            <a:extLst>
              <a:ext uri="{FF2B5EF4-FFF2-40B4-BE49-F238E27FC236}">
                <a16:creationId xmlns:a16="http://schemas.microsoft.com/office/drawing/2014/main" id="{0C55B510-2094-8091-9AAE-422F3C2C5D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5BA7E91-B050-AFC2-9736-23C1FF103270}"/>
              </a:ext>
            </a:extLst>
          </p:cNvPr>
          <p:cNvSpPr txBox="1"/>
          <p:nvPr/>
        </p:nvSpPr>
        <p:spPr>
          <a:xfrm>
            <a:off x="2802851" y="6211165"/>
            <a:ext cx="30869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Impact of the swing offset </a:t>
            </a:r>
            <a:r>
              <a:rPr lang="en-US" sz="1000" i="1" dirty="0">
                <a:solidFill>
                  <a:srgbClr val="413C3A"/>
                </a:solidFill>
                <a:latin typeface="Arial"/>
              </a:rPr>
              <a:t>on the maximum speed of impact</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sp>
        <p:nvSpPr>
          <p:cNvPr id="39" name="TextBox 38">
            <a:extLst>
              <a:ext uri="{FF2B5EF4-FFF2-40B4-BE49-F238E27FC236}">
                <a16:creationId xmlns:a16="http://schemas.microsoft.com/office/drawing/2014/main" id="{797CEC8C-49A0-BBA3-F1C3-6EBC95BE8971}"/>
              </a:ext>
            </a:extLst>
          </p:cNvPr>
          <p:cNvSpPr txBox="1"/>
          <p:nvPr/>
        </p:nvSpPr>
        <p:spPr>
          <a:xfrm>
            <a:off x="6676849" y="6211165"/>
            <a:ext cx="30869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Impact of the swing offset </a:t>
            </a:r>
            <a:r>
              <a:rPr lang="en-US" sz="1000" i="1" dirty="0">
                <a:solidFill>
                  <a:srgbClr val="413C3A"/>
                </a:solidFill>
                <a:latin typeface="Arial"/>
              </a:rPr>
              <a:t>on the maximum speed of impact</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C95B4A4F-5704-5AC1-811F-06618DEA637B}"/>
              </a:ext>
            </a:extLst>
          </p:cNvPr>
          <p:cNvSpPr/>
          <p:nvPr/>
        </p:nvSpPr>
        <p:spPr>
          <a:xfrm>
            <a:off x="4724342" y="3261360"/>
            <a:ext cx="619761" cy="167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1A836A4-D24A-2CDF-42D4-7359B288ABF3}"/>
              </a:ext>
            </a:extLst>
          </p:cNvPr>
          <p:cNvSpPr txBox="1"/>
          <p:nvPr/>
        </p:nvSpPr>
        <p:spPr>
          <a:xfrm>
            <a:off x="4653373" y="3222069"/>
            <a:ext cx="85474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lumMod val="50000"/>
                  </a:schemeClr>
                </a:solidFill>
                <a:latin typeface="Arial"/>
              </a:rPr>
              <a:t>[rad/s]</a:t>
            </a:r>
            <a:endParaRPr kumimoji="0" lang="en-US" sz="1000" u="none" strike="noStrike" kern="1200" cap="none" spc="0" normalizeH="0" baseline="0" noProof="0" dirty="0">
              <a:ln>
                <a:noFill/>
              </a:ln>
              <a:solidFill>
                <a:schemeClr val="tx1">
                  <a:lumMod val="50000"/>
                </a:schemeClr>
              </a:solidFill>
              <a:effectLst/>
              <a:uLnTx/>
              <a:uFillTx/>
              <a:latin typeface="Arial"/>
              <a:ea typeface="+mn-ea"/>
              <a:cs typeface="+mn-cs"/>
            </a:endParaRPr>
          </a:p>
        </p:txBody>
      </p:sp>
    </p:spTree>
    <p:extLst>
      <p:ext uri="{BB962C8B-B14F-4D97-AF65-F5344CB8AC3E}">
        <p14:creationId xmlns:p14="http://schemas.microsoft.com/office/powerpoint/2010/main" val="95434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graph of colored lines&#10;&#10;Description automatically generated">
            <a:extLst>
              <a:ext uri="{FF2B5EF4-FFF2-40B4-BE49-F238E27FC236}">
                <a16:creationId xmlns:a16="http://schemas.microsoft.com/office/drawing/2014/main" id="{EC844FF3-F0B8-F10A-15EA-D5D1F72B0A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92454" y="3907212"/>
            <a:ext cx="3392747" cy="2261831"/>
          </a:xfrm>
        </p:spPr>
      </p:pic>
      <p:sp>
        <p:nvSpPr>
          <p:cNvPr id="4" name="Title 3">
            <a:extLst>
              <a:ext uri="{FF2B5EF4-FFF2-40B4-BE49-F238E27FC236}">
                <a16:creationId xmlns:a16="http://schemas.microsoft.com/office/drawing/2014/main" id="{5EE4FAD8-FFB0-D928-D90C-FFE1E9837B34}"/>
              </a:ext>
            </a:extLst>
          </p:cNvPr>
          <p:cNvSpPr>
            <a:spLocks noGrp="1"/>
          </p:cNvSpPr>
          <p:nvPr>
            <p:ph type="title"/>
          </p:nvPr>
        </p:nvSpPr>
        <p:spPr/>
        <p:txBody>
          <a:bodyPr/>
          <a:lstStyle/>
          <a:p>
            <a:r>
              <a:rPr lang="en-US" dirty="0"/>
              <a:t>Analysis</a:t>
            </a:r>
          </a:p>
        </p:txBody>
      </p:sp>
      <p:sp>
        <p:nvSpPr>
          <p:cNvPr id="6" name="Footer Placeholder 5">
            <a:extLst>
              <a:ext uri="{FF2B5EF4-FFF2-40B4-BE49-F238E27FC236}">
                <a16:creationId xmlns:a16="http://schemas.microsoft.com/office/drawing/2014/main" id="{268A8BFF-D88E-1F59-9692-22684F3E0E62}"/>
              </a:ext>
            </a:extLst>
          </p:cNvPr>
          <p:cNvSpPr>
            <a:spLocks noGrp="1"/>
          </p:cNvSpPr>
          <p:nvPr>
            <p:ph type="ftr" sz="quarter" idx="15"/>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AEC76083-0A36-9F54-5138-B001DF0810D9}"/>
              </a:ext>
            </a:extLst>
          </p:cNvPr>
          <p:cNvSpPr>
            <a:spLocks noGrp="1"/>
          </p:cNvSpPr>
          <p:nvPr>
            <p:ph type="sldNum" sz="quarter" idx="16"/>
          </p:nvPr>
        </p:nvSpPr>
        <p:spPr/>
        <p:txBody>
          <a:bodyPr/>
          <a:lstStyle/>
          <a:p>
            <a:fld id="{E1E1CD7C-2161-7D43-862E-CE4C333CD873}" type="slidenum">
              <a:rPr lang="fr-FR" smtClean="0"/>
              <a:pPr/>
              <a:t>31</a:t>
            </a:fld>
            <a:endParaRPr lang="fr-FR" dirty="0"/>
          </a:p>
        </p:txBody>
      </p:sp>
      <p:pic>
        <p:nvPicPr>
          <p:cNvPr id="22" name="Picture 21" descr="A graph of different colored lines&#10;&#10;Description automatically generated">
            <a:extLst>
              <a:ext uri="{FF2B5EF4-FFF2-40B4-BE49-F238E27FC236}">
                <a16:creationId xmlns:a16="http://schemas.microsoft.com/office/drawing/2014/main" id="{D97D7E64-0098-A625-1B76-871C5D5B9C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72" y="1114742"/>
            <a:ext cx="3585687" cy="2390457"/>
          </a:xfrm>
          <a:prstGeom prst="rect">
            <a:avLst/>
          </a:prstGeom>
        </p:spPr>
      </p:pic>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40384441-D569-EA47-E044-FCF0896086F5}"/>
                  </a:ext>
                </a:extLst>
              </p:cNvPr>
              <p:cNvSpPr txBox="1">
                <a:spLocks/>
              </p:cNvSpPr>
              <p:nvPr/>
            </p:nvSpPr>
            <p:spPr>
              <a:xfrm>
                <a:off x="1189094" y="1905900"/>
                <a:ext cx="5339621" cy="3198597"/>
              </a:xfrm>
              <a:prstGeom prst="rect">
                <a:avLst/>
              </a:prstGeom>
            </p:spPr>
            <p:txBody>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n-lt"/>
                  </a:rPr>
                  <a:t>Impulse: </a:t>
                </a:r>
                <a14:m>
                  <m:oMath xmlns:m="http://schemas.openxmlformats.org/officeDocument/2006/math">
                    <m:r>
                      <a:rPr lang="en-US" sz="2000" i="1" smtClean="0">
                        <a:latin typeface="Cambria Math" panose="02040503050406030204" pitchFamily="18" charset="0"/>
                      </a:rPr>
                      <m:t>𝐽</m:t>
                    </m:r>
                    <m:r>
                      <a:rPr lang="en-US" sz="200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𝑚</m:t>
                        </m:r>
                      </m:e>
                      <m:sub>
                        <m:r>
                          <a:rPr lang="en-US" sz="2000" i="1" smtClean="0">
                            <a:latin typeface="Cambria Math" panose="02040503050406030204" pitchFamily="18" charset="0"/>
                          </a:rPr>
                          <m:t>𝑐𝑙𝑢𝑏</m:t>
                        </m:r>
                      </m:sub>
                    </m:sSub>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𝑣</m:t>
                        </m:r>
                      </m:e>
                      <m:sub>
                        <m:r>
                          <a:rPr lang="en-US" sz="2000" i="1" smtClean="0">
                            <a:latin typeface="Cambria Math" panose="02040503050406030204" pitchFamily="18" charset="0"/>
                          </a:rPr>
                          <m:t>𝑖𝑚𝑝𝑎𝑐𝑡</m:t>
                        </m:r>
                      </m:sub>
                    </m:sSub>
                  </m:oMath>
                </a14:m>
                <a:endParaRPr lang="en-US" sz="2000" i="1" dirty="0">
                  <a:latin typeface="+mn-lt"/>
                </a:endParaRPr>
              </a:p>
              <a:p>
                <a:r>
                  <a:rPr lang="en-US" sz="2000" dirty="0">
                    <a:latin typeface="+mn-lt"/>
                  </a:rPr>
                  <a:t>Force of impact: </a:t>
                </a:r>
                <a14:m>
                  <m:oMath xmlns:m="http://schemas.openxmlformats.org/officeDocument/2006/math">
                    <m:r>
                      <a:rPr lang="en-US" sz="2000" i="1" smtClean="0">
                        <a:latin typeface="Cambria Math" panose="02040503050406030204" pitchFamily="18" charset="0"/>
                      </a:rPr>
                      <m:t>𝐹</m:t>
                    </m:r>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𝐽</m:t>
                        </m:r>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𝑡</m:t>
                            </m:r>
                          </m:e>
                          <m:sub>
                            <m:r>
                              <a:rPr lang="en-US" sz="2000" i="1" smtClean="0">
                                <a:latin typeface="Cambria Math" panose="02040503050406030204" pitchFamily="18" charset="0"/>
                              </a:rPr>
                              <m:t>𝑠𝑡𝑜𝑝</m:t>
                            </m:r>
                          </m:sub>
                        </m:sSub>
                      </m:den>
                    </m:f>
                  </m:oMath>
                </a14:m>
                <a:endParaRPr lang="en-US" sz="2000" i="1" dirty="0">
                  <a:latin typeface="+mn-lt"/>
                </a:endParaRPr>
              </a:p>
              <a:p>
                <a:r>
                  <a:rPr lang="en-US" sz="2000" dirty="0">
                    <a:latin typeface="+mn-lt"/>
                    <a:ea typeface="Cambria Math" panose="02040503050406030204" pitchFamily="18" charset="0"/>
                  </a:rPr>
                  <a:t>Stress: </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r>
                      <a:rPr lang="en-US" sz="200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𝐹</m:t>
                        </m:r>
                      </m:num>
                      <m:den>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𝐴</m:t>
                            </m:r>
                          </m:e>
                          <m:sub>
                            <m:r>
                              <a:rPr lang="en-US" sz="2000" i="1" smtClean="0">
                                <a:latin typeface="Cambria Math" panose="02040503050406030204" pitchFamily="18" charset="0"/>
                                <a:ea typeface="Cambria Math" panose="02040503050406030204" pitchFamily="18" charset="0"/>
                              </a:rPr>
                              <m:t>𝑖𝑚𝑝𝑎𝑐𝑡</m:t>
                            </m:r>
                          </m:sub>
                        </m:sSub>
                      </m:den>
                    </m:f>
                  </m:oMath>
                </a14:m>
                <a:endParaRPr lang="en-US" sz="2000" i="1" dirty="0">
                  <a:latin typeface="+mn-lt"/>
                </a:endParaRPr>
              </a:p>
              <a:p>
                <a:r>
                  <a:rPr lang="en-US" sz="2000" dirty="0">
                    <a:latin typeface="+mn-lt"/>
                  </a:rPr>
                  <a:t>With a speed of impact of 15 m/s and a stopping time of 0.1 s </a:t>
                </a:r>
                <a:r>
                  <a:rPr lang="en-US" sz="2000" dirty="0">
                    <a:latin typeface="+mn-lt"/>
                    <a:sym typeface="Wingdings" panose="05000000000000000000" pitchFamily="2" charset="2"/>
                  </a:rPr>
                  <a:t> F = 6.6 </a:t>
                </a:r>
                <a:r>
                  <a:rPr lang="en-US" sz="2000" dirty="0" err="1">
                    <a:latin typeface="+mn-lt"/>
                    <a:sym typeface="Wingdings" panose="05000000000000000000" pitchFamily="2" charset="2"/>
                  </a:rPr>
                  <a:t>kN</a:t>
                </a:r>
                <a:endParaRPr lang="en-US" sz="2000" dirty="0">
                  <a:latin typeface="+mn-lt"/>
                  <a:sym typeface="Wingdings" panose="05000000000000000000" pitchFamily="2" charset="2"/>
                </a:endParaRPr>
              </a:p>
              <a:p>
                <a:r>
                  <a:rPr lang="en-US" sz="2000" dirty="0">
                    <a:latin typeface="+mn-lt"/>
                  </a:rPr>
                  <a:t>Assuming the club was equipped with spikes (0.1 cm</a:t>
                </a:r>
                <a:r>
                  <a:rPr lang="en-US" sz="2000" baseline="30000" dirty="0">
                    <a:latin typeface="+mn-lt"/>
                  </a:rPr>
                  <a:t>2</a:t>
                </a:r>
                <a:r>
                  <a:rPr lang="en-US" sz="2000" dirty="0">
                    <a:latin typeface="+mn-lt"/>
                  </a:rPr>
                  <a:t>) </a:t>
                </a:r>
                <a:r>
                  <a:rPr lang="en-US" sz="2000" dirty="0">
                    <a:latin typeface="+mn-lt"/>
                    <a:sym typeface="Wingdings" panose="05000000000000000000" pitchFamily="2" charset="2"/>
                  </a:rPr>
                  <a:t> </a:t>
                </a:r>
                <a14:m>
                  <m:oMath xmlns:m="http://schemas.openxmlformats.org/officeDocument/2006/math">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m:t>
                    </m:r>
                  </m:oMath>
                </a14:m>
                <a:r>
                  <a:rPr lang="en-US" sz="2000" dirty="0">
                    <a:latin typeface="+mn-lt"/>
                    <a:sym typeface="Wingdings" panose="05000000000000000000" pitchFamily="2" charset="2"/>
                  </a:rPr>
                  <a:t>= 660 MPa</a:t>
                </a:r>
                <a:endParaRPr lang="en-US" sz="2000" dirty="0">
                  <a:latin typeface="+mn-lt"/>
                </a:endParaRPr>
              </a:p>
              <a:p>
                <a:endParaRPr lang="en-US" sz="2000" dirty="0">
                  <a:latin typeface="+mn-lt"/>
                </a:endParaRPr>
              </a:p>
              <a:p>
                <a:endParaRPr lang="en-US" sz="2000" i="1" dirty="0">
                  <a:latin typeface="+mn-lt"/>
                </a:endParaRPr>
              </a:p>
            </p:txBody>
          </p:sp>
        </mc:Choice>
        <mc:Fallback xmlns="">
          <p:sp>
            <p:nvSpPr>
              <p:cNvPr id="23" name="Content Placeholder 2">
                <a:extLst>
                  <a:ext uri="{FF2B5EF4-FFF2-40B4-BE49-F238E27FC236}">
                    <a16:creationId xmlns:a16="http://schemas.microsoft.com/office/drawing/2014/main" id="{40384441-D569-EA47-E044-FCF0896086F5}"/>
                  </a:ext>
                </a:extLst>
              </p:cNvPr>
              <p:cNvSpPr txBox="1">
                <a:spLocks noRot="1" noChangeAspect="1" noMove="1" noResize="1" noEditPoints="1" noAdjustHandles="1" noChangeArrowheads="1" noChangeShapeType="1" noTextEdit="1"/>
              </p:cNvSpPr>
              <p:nvPr/>
            </p:nvSpPr>
            <p:spPr>
              <a:xfrm>
                <a:off x="1189094" y="1905900"/>
                <a:ext cx="5339621" cy="3198597"/>
              </a:xfrm>
              <a:prstGeom prst="rect">
                <a:avLst/>
              </a:prstGeom>
              <a:blipFill>
                <a:blip r:embed="rId5"/>
                <a:stretch>
                  <a:fillRect l="-685" t="-1908"/>
                </a:stretch>
              </a:blipFill>
            </p:spPr>
            <p:txBody>
              <a:bodyPr/>
              <a:lstStyle/>
              <a:p>
                <a:r>
                  <a:rPr lang="en-US">
                    <a:noFill/>
                  </a:rPr>
                  <a:t> </a:t>
                </a:r>
              </a:p>
            </p:txBody>
          </p:sp>
        </mc:Fallback>
      </mc:AlternateContent>
      <p:pic>
        <p:nvPicPr>
          <p:cNvPr id="24" name="Picture 23" descr="Impact Hub Zurich | University of Zurich - Impact Hub Zurich">
            <a:extLst>
              <a:ext uri="{FF2B5EF4-FFF2-40B4-BE49-F238E27FC236}">
                <a16:creationId xmlns:a16="http://schemas.microsoft.com/office/drawing/2014/main" id="{EBBBEAE1-1452-96BC-0EC1-236007BDA3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iorob logo ‒ BioRob ‐ EPFL">
            <a:extLst>
              <a:ext uri="{FF2B5EF4-FFF2-40B4-BE49-F238E27FC236}">
                <a16:creationId xmlns:a16="http://schemas.microsoft.com/office/drawing/2014/main" id="{9D359AC8-7FD7-8F79-7268-A83ED2B0C1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33" name="Date Placeholder 3">
            <a:extLst>
              <a:ext uri="{FF2B5EF4-FFF2-40B4-BE49-F238E27FC236}">
                <a16:creationId xmlns:a16="http://schemas.microsoft.com/office/drawing/2014/main" id="{17C532D5-065E-8BC0-3944-80AA4163A87A}"/>
              </a:ext>
            </a:extLst>
          </p:cNvPr>
          <p:cNvSpPr txBox="1">
            <a:spLocks/>
          </p:cNvSpPr>
          <p:nvPr/>
        </p:nvSpPr>
        <p:spPr>
          <a:xfrm rot="16200000">
            <a:off x="-1628551" y="3704603"/>
            <a:ext cx="4454736" cy="121536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933">
                <a:solidFill>
                  <a:srgbClr val="E30613"/>
                </a:solidFill>
                <a:latin typeface="Arial" panose="020B0604020202020204" pitchFamily="34" charset="0"/>
              </a:rPr>
              <a:t>Master thesis presentation</a:t>
            </a:r>
            <a:endParaRPr lang="fr-FR" sz="933" dirty="0">
              <a:solidFill>
                <a:srgbClr val="E30613"/>
              </a:solidFill>
              <a:latin typeface="Arial" panose="020B0604020202020204" pitchFamily="34" charset="0"/>
            </a:endParaRPr>
          </a:p>
        </p:txBody>
      </p:sp>
      <p:pic>
        <p:nvPicPr>
          <p:cNvPr id="34" name="Picture 2" descr="Empa - Swiss Federal Laboratories for Materials Science and Technology">
            <a:extLst>
              <a:ext uri="{FF2B5EF4-FFF2-40B4-BE49-F238E27FC236}">
                <a16:creationId xmlns:a16="http://schemas.microsoft.com/office/drawing/2014/main" id="{DFC1CA19-FF56-EDD9-BF8E-44715F79A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D5BDFD2-87E2-66C5-0535-15CEB8C08882}"/>
              </a:ext>
            </a:extLst>
          </p:cNvPr>
          <p:cNvSpPr txBox="1"/>
          <p:nvPr/>
        </p:nvSpPr>
        <p:spPr>
          <a:xfrm>
            <a:off x="7237159" y="6045932"/>
            <a:ext cx="30869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rgbClr val="413C3A"/>
                </a:solidFill>
                <a:latin typeface="Arial"/>
              </a:rPr>
              <a:t>Stress depending on the area of impact</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sp>
        <p:nvSpPr>
          <p:cNvPr id="36" name="TextBox 35">
            <a:extLst>
              <a:ext uri="{FF2B5EF4-FFF2-40B4-BE49-F238E27FC236}">
                <a16:creationId xmlns:a16="http://schemas.microsoft.com/office/drawing/2014/main" id="{1556DA4B-9369-D6B1-4E98-9E1DEB349049}"/>
              </a:ext>
            </a:extLst>
          </p:cNvPr>
          <p:cNvSpPr txBox="1"/>
          <p:nvPr/>
        </p:nvSpPr>
        <p:spPr>
          <a:xfrm>
            <a:off x="7192454" y="3382647"/>
            <a:ext cx="30869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413C3A"/>
                </a:solidFill>
                <a:latin typeface="Arial"/>
              </a:rPr>
              <a:t>Force depending on the stopping time</a:t>
            </a:r>
            <a:endParaRPr kumimoji="0" lang="en-US" sz="1000" b="0" u="none" strike="noStrike" kern="1200" cap="none" spc="0" normalizeH="0" baseline="0" noProof="0" dirty="0">
              <a:ln>
                <a:noFill/>
              </a:ln>
              <a:solidFill>
                <a:srgbClr val="413C3A"/>
              </a:solidFill>
              <a:effectLst/>
              <a:uLnTx/>
              <a:uFillTx/>
              <a:latin typeface="Arial"/>
              <a:ea typeface="+mn-ea"/>
              <a:cs typeface="+mn-cs"/>
            </a:endParaRPr>
          </a:p>
        </p:txBody>
      </p:sp>
    </p:spTree>
    <p:extLst>
      <p:ext uri="{BB962C8B-B14F-4D97-AF65-F5344CB8AC3E}">
        <p14:creationId xmlns:p14="http://schemas.microsoft.com/office/powerpoint/2010/main" val="33840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fade">
                                      <p:cBhvr>
                                        <p:cTn id="22" dur="500"/>
                                        <p:tgtEl>
                                          <p:spTgt spid="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fade">
                                      <p:cBhvr>
                                        <p:cTn id="27"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different colored lines&#10;&#10;Description automatically generated">
            <a:extLst>
              <a:ext uri="{FF2B5EF4-FFF2-40B4-BE49-F238E27FC236}">
                <a16:creationId xmlns:a16="http://schemas.microsoft.com/office/drawing/2014/main" id="{6A784538-6DC8-BA9B-C6C9-210A5685A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1410" y="1150533"/>
            <a:ext cx="3723105" cy="2482070"/>
          </a:xfrm>
          <a:prstGeom prst="rect">
            <a:avLst/>
          </a:prstGeom>
        </p:spPr>
      </p:pic>
      <p:pic>
        <p:nvPicPr>
          <p:cNvPr id="21" name="Picture 20" descr="A graph of different colored lines&#10;&#10;Description automatically generated">
            <a:extLst>
              <a:ext uri="{FF2B5EF4-FFF2-40B4-BE49-F238E27FC236}">
                <a16:creationId xmlns:a16="http://schemas.microsoft.com/office/drawing/2014/main" id="{84A5E294-FC49-6B2D-3319-7E4AC6B99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023" y="1130810"/>
            <a:ext cx="3691969" cy="2461312"/>
          </a:xfrm>
          <a:prstGeom prst="rect">
            <a:avLst/>
          </a:prstGeom>
        </p:spPr>
      </p:pic>
      <p:pic>
        <p:nvPicPr>
          <p:cNvPr id="23" name="Picture 22" descr="A graph of a graph&#10;&#10;Description automatically generated">
            <a:extLst>
              <a:ext uri="{FF2B5EF4-FFF2-40B4-BE49-F238E27FC236}">
                <a16:creationId xmlns:a16="http://schemas.microsoft.com/office/drawing/2014/main" id="{0B25479C-D259-66EF-4A14-3DCF18A0A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531" y="1130810"/>
            <a:ext cx="3665074" cy="2443382"/>
          </a:xfrm>
          <a:prstGeom prst="rect">
            <a:avLst/>
          </a:prstGeom>
        </p:spPr>
      </p:pic>
      <p:pic>
        <p:nvPicPr>
          <p:cNvPr id="25" name="Picture 24" descr="A graph of a graph&#10;&#10;Description automatically generated">
            <a:extLst>
              <a:ext uri="{FF2B5EF4-FFF2-40B4-BE49-F238E27FC236}">
                <a16:creationId xmlns:a16="http://schemas.microsoft.com/office/drawing/2014/main" id="{3496EB37-5D6C-CC64-6D61-45AFB90422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4583" y="3991025"/>
            <a:ext cx="3635227" cy="2423484"/>
          </a:xfrm>
          <a:prstGeom prst="rect">
            <a:avLst/>
          </a:prstGeom>
        </p:spPr>
      </p:pic>
      <p:pic>
        <p:nvPicPr>
          <p:cNvPr id="27" name="Picture 26" descr="A screenshot of a graph&#10;&#10;Description automatically generated">
            <a:extLst>
              <a:ext uri="{FF2B5EF4-FFF2-40B4-BE49-F238E27FC236}">
                <a16:creationId xmlns:a16="http://schemas.microsoft.com/office/drawing/2014/main" id="{B5753045-2292-42C0-EFD9-2533E04AFD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2270" y="4055666"/>
            <a:ext cx="3572245" cy="2381496"/>
          </a:xfrm>
          <a:prstGeom prst="rect">
            <a:avLst/>
          </a:prstGeom>
        </p:spPr>
      </p:pic>
      <p:pic>
        <p:nvPicPr>
          <p:cNvPr id="29" name="Picture 28" descr="A graph of a graph&#10;&#10;Description automatically generated">
            <a:extLst>
              <a:ext uri="{FF2B5EF4-FFF2-40B4-BE49-F238E27FC236}">
                <a16:creationId xmlns:a16="http://schemas.microsoft.com/office/drawing/2014/main" id="{A7308021-AE0C-A781-1726-404C5EE34B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155" y="3946933"/>
            <a:ext cx="3767502" cy="2511668"/>
          </a:xfrm>
          <a:prstGeom prst="rect">
            <a:avLst/>
          </a:prstGeom>
        </p:spPr>
      </p:pic>
      <p:sp>
        <p:nvSpPr>
          <p:cNvPr id="3" name="Title 2">
            <a:extLst>
              <a:ext uri="{FF2B5EF4-FFF2-40B4-BE49-F238E27FC236}">
                <a16:creationId xmlns:a16="http://schemas.microsoft.com/office/drawing/2014/main" id="{F03DC28C-2E3F-5A93-05B3-ADE14DC8DF22}"/>
              </a:ext>
            </a:extLst>
          </p:cNvPr>
          <p:cNvSpPr>
            <a:spLocks noGrp="1"/>
          </p:cNvSpPr>
          <p:nvPr>
            <p:ph type="title"/>
          </p:nvPr>
        </p:nvSpPr>
        <p:spPr/>
        <p:txBody>
          <a:bodyPr/>
          <a:lstStyle/>
          <a:p>
            <a:r>
              <a:rPr lang="en-US" dirty="0"/>
              <a:t>Analysis</a:t>
            </a:r>
          </a:p>
        </p:txBody>
      </p:sp>
      <p:sp>
        <p:nvSpPr>
          <p:cNvPr id="5" name="Footer Placeholder 4">
            <a:extLst>
              <a:ext uri="{FF2B5EF4-FFF2-40B4-BE49-F238E27FC236}">
                <a16:creationId xmlns:a16="http://schemas.microsoft.com/office/drawing/2014/main" id="{348330BF-5657-6743-9BEF-ECEC7F745882}"/>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C965B887-AD19-6FAC-A416-542D6F88288E}"/>
              </a:ext>
            </a:extLst>
          </p:cNvPr>
          <p:cNvSpPr>
            <a:spLocks noGrp="1"/>
          </p:cNvSpPr>
          <p:nvPr>
            <p:ph type="sldNum" sz="quarter" idx="12"/>
          </p:nvPr>
        </p:nvSpPr>
        <p:spPr/>
        <p:txBody>
          <a:bodyPr/>
          <a:lstStyle/>
          <a:p>
            <a:fld id="{E1E1CD7C-2161-7D43-862E-CE4C333CD873}" type="slidenum">
              <a:rPr lang="fr-FR" smtClean="0"/>
              <a:pPr/>
              <a:t>32</a:t>
            </a:fld>
            <a:endParaRPr lang="fr-FR"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BAC7B91A-27EB-7163-696C-05AE228B0470}"/>
                  </a:ext>
                </a:extLst>
              </p:cNvPr>
              <p:cNvSpPr txBox="1">
                <a:spLocks noGrp="1"/>
              </p:cNvSpPr>
              <p:nvPr>
                <p:ph idx="1"/>
              </p:nvPr>
            </p:nvSpPr>
            <p:spPr>
              <a:xfrm>
                <a:off x="1394610" y="2929921"/>
                <a:ext cx="8748068" cy="1075423"/>
              </a:xfrm>
              <a:prstGeom prst="rect">
                <a:avLst/>
              </a:prstGeom>
              <a:noFill/>
            </p:spPr>
            <p:txBody>
              <a:bodyPr wrap="square">
                <a:spAutoFit/>
              </a:bodyPr>
              <a:lstStyle/>
              <a:p>
                <a:pPr marL="0" indent="0">
                  <a:buNone/>
                </a:pPr>
                <a:endParaRPr lang="en-US" dirty="0"/>
              </a:p>
              <a:p>
                <a:pPr marL="457189"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H" i="1" smtClean="0">
                              <a:latin typeface="Cambria Math" panose="02040503050406030204" pitchFamily="18" charset="0"/>
                            </a:rPr>
                            <m:t>𝐶</m:t>
                          </m:r>
                        </m:e>
                        <m:sub>
                          <m:r>
                            <a:rPr lang="en-US" i="1" smtClean="0">
                              <a:latin typeface="Cambria Math" panose="02040503050406030204" pitchFamily="18" charset="0"/>
                            </a:rPr>
                            <m:t>𝑖𝑚𝑝𝑎𝑐𝑡</m:t>
                          </m:r>
                          <m:r>
                            <a:rPr lang="en-US" b="0" i="1" smtClean="0">
                              <a:latin typeface="Cambria Math" panose="02040503050406030204" pitchFamily="18" charset="0"/>
                            </a:rPr>
                            <m:t>, </m:t>
                          </m:r>
                          <m:r>
                            <a:rPr lang="en-US" b="0" i="1" smtClean="0">
                              <a:latin typeface="Cambria Math" panose="02040503050406030204" pitchFamily="18" charset="0"/>
                            </a:rPr>
                            <m:t>𝑡𝑎𝑖𝑙</m:t>
                          </m:r>
                          <m:r>
                            <a:rPr lang="en-US" b="0" i="1" smtClean="0">
                              <a:latin typeface="Cambria Math" panose="02040503050406030204" pitchFamily="18" charset="0"/>
                            </a:rPr>
                            <m:t>/</m:t>
                          </m:r>
                          <m:r>
                            <a:rPr lang="en-US" b="0" i="1" smtClean="0">
                              <a:latin typeface="Cambria Math" panose="02040503050406030204" pitchFamily="18" charset="0"/>
                            </a:rPr>
                            <m:t>𝑏𝑜𝑑𝑦</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rPr>
                                <m:t>𝐸</m:t>
                              </m:r>
                            </m:e>
                            <m:sub>
                              <m:r>
                                <a:rPr lang="en-US" i="1" smtClean="0">
                                  <a:latin typeface="Cambria Math" panose="02040503050406030204" pitchFamily="18" charset="0"/>
                                </a:rPr>
                                <m:t>𝑢𝑠𝑒𝑑</m:t>
                              </m:r>
                              <m:r>
                                <a:rPr lang="en-US" b="0" i="1" smtClean="0">
                                  <a:latin typeface="Cambria Math" panose="02040503050406030204" pitchFamily="18" charset="0"/>
                                </a:rPr>
                                <m:t>, </m:t>
                              </m:r>
                              <m:r>
                                <a:rPr lang="en-US" b="0" i="1" smtClean="0">
                                  <a:latin typeface="Cambria Math" panose="02040503050406030204" pitchFamily="18" charset="0"/>
                                </a:rPr>
                                <m:t>𝑡𝑎𝑖𝑙</m:t>
                              </m:r>
                              <m:r>
                                <a:rPr lang="en-US" b="0" i="1" smtClean="0">
                                  <a:latin typeface="Cambria Math" panose="02040503050406030204" pitchFamily="18" charset="0"/>
                                </a:rPr>
                                <m:t>/</m:t>
                              </m:r>
                              <m:r>
                                <a:rPr lang="en-US" b="0" i="1" smtClean="0">
                                  <a:latin typeface="Cambria Math" panose="02040503050406030204" pitchFamily="18" charset="0"/>
                                </a:rPr>
                                <m:t>𝑏𝑜𝑑𝑦</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𝑚</m:t>
                              </m:r>
                            </m:e>
                            <m:sub>
                              <m:r>
                                <a:rPr lang="en-US" i="1" smtClean="0">
                                  <a:latin typeface="Cambria Math" panose="02040503050406030204" pitchFamily="18" charset="0"/>
                                </a:rPr>
                                <m:t>𝑐𝑙𝑢𝑏</m:t>
                              </m:r>
                            </m:sub>
                          </m:sSub>
                        </m:num>
                        <m:den>
                          <m:sSub>
                            <m:sSubPr>
                              <m:ctrlPr>
                                <a:rPr lang="en-US" i="1" smtClean="0">
                                  <a:latin typeface="Cambria Math" panose="02040503050406030204" pitchFamily="18" charset="0"/>
                                </a:rPr>
                              </m:ctrlPr>
                            </m:sSubPr>
                            <m:e>
                              <m:r>
                                <a:rPr lang="en-US" i="1" smtClean="0">
                                  <a:latin typeface="Cambria Math" panose="02040503050406030204" pitchFamily="18" charset="0"/>
                                </a:rPr>
                                <m:t>𝑚</m:t>
                              </m:r>
                            </m:e>
                            <m:sub>
                              <m:r>
                                <a:rPr lang="en-US" i="1">
                                  <a:latin typeface="Cambria Math" panose="02040503050406030204" pitchFamily="18" charset="0"/>
                                </a:rPr>
                                <m:t>𝑚𝑢𝑠𝑐𝑙𝑒𝑠</m:t>
                              </m:r>
                              <m:r>
                                <a:rPr lang="en-US" b="0" i="1" smtClean="0">
                                  <a:latin typeface="Cambria Math" panose="02040503050406030204" pitchFamily="18" charset="0"/>
                                </a:rPr>
                                <m:t>, </m:t>
                              </m:r>
                              <m:r>
                                <a:rPr lang="en-US" b="0" i="1" smtClean="0">
                                  <a:latin typeface="Cambria Math" panose="02040503050406030204" pitchFamily="18" charset="0"/>
                                </a:rPr>
                                <m:t>𝑡𝑎𝑖𝑙</m:t>
                              </m:r>
                              <m:r>
                                <a:rPr lang="en-US" b="0" i="1" smtClean="0">
                                  <a:latin typeface="Cambria Math" panose="02040503050406030204" pitchFamily="18" charset="0"/>
                                </a:rPr>
                                <m:t>/</m:t>
                              </m:r>
                              <m:r>
                                <a:rPr lang="en-US" b="0" i="1" smtClean="0">
                                  <a:latin typeface="Cambria Math" panose="02040503050406030204" pitchFamily="18" charset="0"/>
                                </a:rPr>
                                <m:t>𝑏𝑜𝑑𝑦</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𝐸</m:t>
                              </m:r>
                            </m:e>
                            <m:sub>
                              <m:r>
                                <a:rPr lang="en-US" i="1" smtClean="0">
                                  <a:latin typeface="Cambria Math" panose="02040503050406030204" pitchFamily="18" charset="0"/>
                                </a:rPr>
                                <m:t>𝑖𝑚𝑝𝑎𝑐𝑡</m:t>
                              </m:r>
                            </m:sub>
                          </m:sSub>
                        </m:den>
                      </m:f>
                    </m:oMath>
                  </m:oMathPara>
                </a14:m>
                <a:endParaRPr lang="en-US" dirty="0"/>
              </a:p>
            </p:txBody>
          </p:sp>
        </mc:Choice>
        <mc:Fallback xmlns="">
          <p:sp>
            <p:nvSpPr>
              <p:cNvPr id="9" name="Content Placeholder 8">
                <a:extLst>
                  <a:ext uri="{FF2B5EF4-FFF2-40B4-BE49-F238E27FC236}">
                    <a16:creationId xmlns:a16="http://schemas.microsoft.com/office/drawing/2014/main" id="{BAC7B91A-27EB-7163-696C-05AE228B0470}"/>
                  </a:ext>
                </a:extLst>
              </p:cNvPr>
              <p:cNvSpPr txBox="1">
                <a:spLocks noGrp="1" noRot="1" noChangeAspect="1" noMove="1" noResize="1" noEditPoints="1" noAdjustHandles="1" noChangeArrowheads="1" noChangeShapeType="1" noTextEdit="1"/>
              </p:cNvSpPr>
              <p:nvPr>
                <p:ph idx="1"/>
              </p:nvPr>
            </p:nvSpPr>
            <p:spPr>
              <a:xfrm>
                <a:off x="1394610" y="2929921"/>
                <a:ext cx="8748068" cy="1075423"/>
              </a:xfrm>
              <a:prstGeom prst="rect">
                <a:avLst/>
              </a:prstGeom>
              <a:blipFill>
                <a:blip r:embed="rId8"/>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FCF58A36-5FB6-986F-480A-084AE320583F}"/>
              </a:ext>
            </a:extLst>
          </p:cNvPr>
          <p:cNvSpPr txBox="1"/>
          <p:nvPr/>
        </p:nvSpPr>
        <p:spPr>
          <a:xfrm>
            <a:off x="1914352" y="765510"/>
            <a:ext cx="1595309" cy="369332"/>
          </a:xfrm>
          <a:prstGeom prst="rect">
            <a:avLst/>
          </a:prstGeom>
          <a:noFill/>
        </p:spPr>
        <p:txBody>
          <a:bodyPr wrap="none" rtlCol="0">
            <a:spAutoFit/>
          </a:bodyPr>
          <a:lstStyle/>
          <a:p>
            <a:r>
              <a:rPr lang="en-US" b="1" dirty="0"/>
              <a:t>Motor-driven</a:t>
            </a:r>
          </a:p>
        </p:txBody>
      </p:sp>
      <p:sp>
        <p:nvSpPr>
          <p:cNvPr id="15" name="TextBox 14">
            <a:extLst>
              <a:ext uri="{FF2B5EF4-FFF2-40B4-BE49-F238E27FC236}">
                <a16:creationId xmlns:a16="http://schemas.microsoft.com/office/drawing/2014/main" id="{A2F8F7CC-1215-55B7-9EBC-11789C566EF0}"/>
              </a:ext>
            </a:extLst>
          </p:cNvPr>
          <p:cNvSpPr txBox="1"/>
          <p:nvPr/>
        </p:nvSpPr>
        <p:spPr>
          <a:xfrm>
            <a:off x="5484469" y="789155"/>
            <a:ext cx="1770549" cy="369332"/>
          </a:xfrm>
          <a:prstGeom prst="rect">
            <a:avLst/>
          </a:prstGeom>
          <a:noFill/>
        </p:spPr>
        <p:txBody>
          <a:bodyPr wrap="none" rtlCol="0">
            <a:spAutoFit/>
          </a:bodyPr>
          <a:lstStyle/>
          <a:p>
            <a:r>
              <a:rPr lang="en-US" b="1" dirty="0"/>
              <a:t>Tendon-driven</a:t>
            </a:r>
          </a:p>
        </p:txBody>
      </p:sp>
      <p:sp>
        <p:nvSpPr>
          <p:cNvPr id="16" name="TextBox 15">
            <a:extLst>
              <a:ext uri="{FF2B5EF4-FFF2-40B4-BE49-F238E27FC236}">
                <a16:creationId xmlns:a16="http://schemas.microsoft.com/office/drawing/2014/main" id="{522E5AAC-E8E9-1ED1-43E7-14AC1CF8049F}"/>
              </a:ext>
            </a:extLst>
          </p:cNvPr>
          <p:cNvSpPr txBox="1"/>
          <p:nvPr/>
        </p:nvSpPr>
        <p:spPr>
          <a:xfrm>
            <a:off x="9716921" y="711573"/>
            <a:ext cx="851515" cy="369332"/>
          </a:xfrm>
          <a:prstGeom prst="rect">
            <a:avLst/>
          </a:prstGeom>
          <a:noFill/>
        </p:spPr>
        <p:txBody>
          <a:bodyPr wrap="none" rtlCol="0">
            <a:spAutoFit/>
          </a:bodyPr>
          <a:lstStyle/>
          <a:p>
            <a:r>
              <a:rPr lang="en-US" b="1" dirty="0"/>
              <a:t>Robot</a:t>
            </a:r>
          </a:p>
        </p:txBody>
      </p:sp>
      <p:pic>
        <p:nvPicPr>
          <p:cNvPr id="30" name="Picture 29" descr="Impact Hub Zurich | University of Zurich - Impact Hub Zurich">
            <a:extLst>
              <a:ext uri="{FF2B5EF4-FFF2-40B4-BE49-F238E27FC236}">
                <a16:creationId xmlns:a16="http://schemas.microsoft.com/office/drawing/2014/main" id="{422A5C29-802D-6ABE-EFF2-BE01BC449C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Biorob logo ‒ BioRob ‐ EPFL">
            <a:extLst>
              <a:ext uri="{FF2B5EF4-FFF2-40B4-BE49-F238E27FC236}">
                <a16:creationId xmlns:a16="http://schemas.microsoft.com/office/drawing/2014/main" id="{8FBDB8CB-A9C9-7B7F-8A6D-8A6E148F44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32" name="Date Placeholder 3">
            <a:extLst>
              <a:ext uri="{FF2B5EF4-FFF2-40B4-BE49-F238E27FC236}">
                <a16:creationId xmlns:a16="http://schemas.microsoft.com/office/drawing/2014/main" id="{D45025C7-3366-3C43-E77A-D4F4ACBD62F1}"/>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33" name="Picture 2" descr="Empa - Swiss Federal Laboratories for Materials Science and Technology">
            <a:extLst>
              <a:ext uri="{FF2B5EF4-FFF2-40B4-BE49-F238E27FC236}">
                <a16:creationId xmlns:a16="http://schemas.microsoft.com/office/drawing/2014/main" id="{8C4B91E1-07BF-31CC-9BFC-34A1D2030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9C2B85-09C5-38CB-F3A7-46A3C4D2B907}"/>
              </a:ext>
            </a:extLst>
          </p:cNvPr>
          <p:cNvSpPr txBox="1"/>
          <p:nvPr/>
        </p:nvSpPr>
        <p:spPr>
          <a:xfrm>
            <a:off x="1117598" y="6457070"/>
            <a:ext cx="497840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rgbClr val="413C3A"/>
                </a:solidFill>
                <a:latin typeface="Arial"/>
              </a:rPr>
              <a:t>Cost of impact depending on the body rotation and the body rotation speed</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spTree>
    <p:extLst>
      <p:ext uri="{BB962C8B-B14F-4D97-AF65-F5344CB8AC3E}">
        <p14:creationId xmlns:p14="http://schemas.microsoft.com/office/powerpoint/2010/main" val="228423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xit" presetSubtype="0" fill="hold" grpId="0" nodeType="withEffect">
                                  <p:stCondLst>
                                    <p:cond delay="0"/>
                                  </p:stCondLst>
                                  <p:childTnLst>
                                    <p:animEffect transition="out" filter="fade">
                                      <p:cBhvr>
                                        <p:cTn id="36" dur="500"/>
                                        <p:tgtEl>
                                          <p:spTgt spid="9">
                                            <p:txEl>
                                              <p:pRg st="1" end="1"/>
                                            </p:txEl>
                                          </p:spTgt>
                                        </p:tgtEl>
                                      </p:cBhvr>
                                    </p:animEffect>
                                    <p:set>
                                      <p:cBhvr>
                                        <p:cTn id="37" dur="1" fill="hold">
                                          <p:stCondLst>
                                            <p:cond delay="499"/>
                                          </p:stCondLst>
                                        </p:cTn>
                                        <p:tgtEl>
                                          <p:spTgt spid="9">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4" grpId="0"/>
      <p:bldP spid="15" grpId="0"/>
      <p:bldP spid="16"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B7BA16-EF92-F323-C514-83285F394A00}"/>
              </a:ext>
            </a:extLst>
          </p:cNvPr>
          <p:cNvSpPr>
            <a:spLocks noGrp="1"/>
          </p:cNvSpPr>
          <p:nvPr>
            <p:ph idx="1"/>
          </p:nvPr>
        </p:nvSpPr>
        <p:spPr>
          <a:xfrm>
            <a:off x="1206500" y="1296977"/>
            <a:ext cx="10301817" cy="4515696"/>
          </a:xfrm>
        </p:spPr>
        <p:txBody>
          <a:bodyPr/>
          <a:lstStyle/>
          <a:p>
            <a:r>
              <a:rPr lang="en-US" dirty="0"/>
              <a:t>Velocity of impact in the simulations went from 8.5 m/s to 23.5 m/s depending on the parameters used</a:t>
            </a:r>
          </a:p>
          <a:p>
            <a:r>
              <a:rPr lang="en-US" dirty="0"/>
              <a:t>A preliminary swing increases the velocity of impact</a:t>
            </a:r>
          </a:p>
          <a:p>
            <a:r>
              <a:rPr lang="en-US" dirty="0"/>
              <a:t>A synchronized body movement with the tail blow increases the velocity of impact and decrease the cost of impact</a:t>
            </a:r>
          </a:p>
          <a:p>
            <a:r>
              <a:rPr lang="en-US" dirty="0"/>
              <a:t>Assuming a 0.1 second stopping time (</a:t>
            </a:r>
            <a:r>
              <a:rPr lang="en-US" dirty="0" err="1"/>
              <a:t>Arbour</a:t>
            </a:r>
            <a:r>
              <a:rPr lang="en-US" dirty="0"/>
              <a:t> V.M., 2009), the force of impact would probably range between 4400 N (10 m/s) and 8800 N (20 m/s) </a:t>
            </a:r>
          </a:p>
          <a:p>
            <a:r>
              <a:rPr lang="en-US" dirty="0"/>
              <a:t>Assuming the club was equipped with spikes, the stress would range from 440 to 880 </a:t>
            </a:r>
            <a:r>
              <a:rPr lang="en-US" dirty="0" err="1"/>
              <a:t>Mpa</a:t>
            </a:r>
            <a:r>
              <a:rPr lang="en-US" dirty="0"/>
              <a:t> (0.1 cm</a:t>
            </a:r>
            <a:r>
              <a:rPr lang="en-US" baseline="30000" dirty="0"/>
              <a:t>2</a:t>
            </a:r>
            <a:r>
              <a:rPr lang="en-US" dirty="0"/>
              <a:t> impact area)</a:t>
            </a:r>
          </a:p>
        </p:txBody>
      </p:sp>
      <p:sp>
        <p:nvSpPr>
          <p:cNvPr id="3" name="Title 2">
            <a:extLst>
              <a:ext uri="{FF2B5EF4-FFF2-40B4-BE49-F238E27FC236}">
                <a16:creationId xmlns:a16="http://schemas.microsoft.com/office/drawing/2014/main" id="{DDADC4E9-AED4-01DC-CABA-223668029811}"/>
              </a:ext>
            </a:extLst>
          </p:cNvPr>
          <p:cNvSpPr>
            <a:spLocks noGrp="1"/>
          </p:cNvSpPr>
          <p:nvPr>
            <p:ph type="title"/>
          </p:nvPr>
        </p:nvSpPr>
        <p:spPr>
          <a:xfrm>
            <a:off x="1206501" y="239404"/>
            <a:ext cx="4889500" cy="805923"/>
          </a:xfrm>
        </p:spPr>
        <p:txBody>
          <a:bodyPr/>
          <a:lstStyle/>
          <a:p>
            <a:r>
              <a:rPr lang="en-US" dirty="0"/>
              <a:t>Summary</a:t>
            </a:r>
          </a:p>
        </p:txBody>
      </p:sp>
      <p:sp>
        <p:nvSpPr>
          <p:cNvPr id="5" name="Footer Placeholder 4">
            <a:extLst>
              <a:ext uri="{FF2B5EF4-FFF2-40B4-BE49-F238E27FC236}">
                <a16:creationId xmlns:a16="http://schemas.microsoft.com/office/drawing/2014/main" id="{D9FAE8E5-E8ED-539F-FEE6-1ABB8475F1D3}"/>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61C8B8E5-43FD-8DDC-B61E-2F86D73ADB10}"/>
              </a:ext>
            </a:extLst>
          </p:cNvPr>
          <p:cNvSpPr>
            <a:spLocks noGrp="1"/>
          </p:cNvSpPr>
          <p:nvPr>
            <p:ph type="sldNum" sz="quarter" idx="12"/>
          </p:nvPr>
        </p:nvSpPr>
        <p:spPr/>
        <p:txBody>
          <a:bodyPr/>
          <a:lstStyle/>
          <a:p>
            <a:fld id="{E1E1CD7C-2161-7D43-862E-CE4C333CD873}" type="slidenum">
              <a:rPr lang="fr-FR" smtClean="0"/>
              <a:pPr/>
              <a:t>33</a:t>
            </a:fld>
            <a:endParaRPr lang="fr-FR" dirty="0"/>
          </a:p>
        </p:txBody>
      </p:sp>
      <p:pic>
        <p:nvPicPr>
          <p:cNvPr id="7" name="Picture 6" descr="Impact Hub Zurich | University of Zurich - Impact Hub Zurich">
            <a:extLst>
              <a:ext uri="{FF2B5EF4-FFF2-40B4-BE49-F238E27FC236}">
                <a16:creationId xmlns:a16="http://schemas.microsoft.com/office/drawing/2014/main" id="{CAE01A31-7E21-77E5-DC6F-14124DD4D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iorob logo ‒ BioRob ‐ EPFL">
            <a:extLst>
              <a:ext uri="{FF2B5EF4-FFF2-40B4-BE49-F238E27FC236}">
                <a16:creationId xmlns:a16="http://schemas.microsoft.com/office/drawing/2014/main" id="{92E969ED-9E76-A944-9396-6DAB04CAA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3">
            <a:extLst>
              <a:ext uri="{FF2B5EF4-FFF2-40B4-BE49-F238E27FC236}">
                <a16:creationId xmlns:a16="http://schemas.microsoft.com/office/drawing/2014/main" id="{826CA33B-7D51-D5A3-3CA5-067F2EE82AAD}"/>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1" name="Picture 2" descr="Empa - Swiss Federal Laboratories for Materials Science and Technology">
            <a:extLst>
              <a:ext uri="{FF2B5EF4-FFF2-40B4-BE49-F238E27FC236}">
                <a16:creationId xmlns:a16="http://schemas.microsoft.com/office/drawing/2014/main" id="{4D2DBD0D-F7FA-8FC4-A578-6EA04EC026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C5B1-D3EB-12B0-4055-70544A505B62}"/>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118B3989-5EFD-76CD-8622-B12B04D216CA}"/>
              </a:ext>
            </a:extLst>
          </p:cNvPr>
          <p:cNvSpPr>
            <a:spLocks noGrp="1"/>
          </p:cNvSpPr>
          <p:nvPr>
            <p:ph type="body" idx="1"/>
          </p:nvPr>
        </p:nvSpPr>
        <p:spPr/>
        <p:txBody>
          <a:bodyPr/>
          <a:lstStyle/>
          <a:p>
            <a:pPr marL="342900" indent="-342900">
              <a:buClr>
                <a:schemeClr val="bg1"/>
              </a:buClr>
              <a:buFont typeface="Arial" panose="020B0604020202020204" pitchFamily="34" charset="0"/>
              <a:buChar char="•"/>
            </a:pPr>
            <a:r>
              <a:rPr lang="en-US" dirty="0"/>
              <a:t>Takeaways</a:t>
            </a:r>
          </a:p>
          <a:p>
            <a:pPr marL="342900" indent="-342900">
              <a:buClr>
                <a:schemeClr val="bg1"/>
              </a:buClr>
              <a:buFont typeface="Arial" panose="020B0604020202020204" pitchFamily="34" charset="0"/>
              <a:buChar char="•"/>
            </a:pPr>
            <a:r>
              <a:rPr lang="en-US" dirty="0"/>
              <a:t>Critical assessment and outlook</a:t>
            </a:r>
          </a:p>
          <a:p>
            <a:pPr marL="342900" indent="-342900">
              <a:buClr>
                <a:schemeClr val="bg1"/>
              </a:buClr>
              <a:buFont typeface="Arial" panose="020B0604020202020204" pitchFamily="34" charset="0"/>
              <a:buChar char="•"/>
            </a:pPr>
            <a:r>
              <a:rPr lang="en-US" dirty="0"/>
              <a:t>Conclusion</a:t>
            </a:r>
          </a:p>
        </p:txBody>
      </p:sp>
      <p:sp>
        <p:nvSpPr>
          <p:cNvPr id="4" name="Picture Placeholder 3">
            <a:extLst>
              <a:ext uri="{FF2B5EF4-FFF2-40B4-BE49-F238E27FC236}">
                <a16:creationId xmlns:a16="http://schemas.microsoft.com/office/drawing/2014/main" id="{C4FA4209-FC2D-F850-E054-DE9C30425F6E}"/>
              </a:ext>
            </a:extLst>
          </p:cNvPr>
          <p:cNvSpPr>
            <a:spLocks noGrp="1"/>
          </p:cNvSpPr>
          <p:nvPr>
            <p:ph type="pic" sz="quarter" idx="13"/>
          </p:nvPr>
        </p:nvSpPr>
        <p:spPr/>
        <p:txBody>
          <a:bodyPr/>
          <a:lstStyle/>
          <a:p>
            <a:endParaRPr lang="en-US" dirty="0"/>
          </a:p>
        </p:txBody>
      </p:sp>
      <p:sp>
        <p:nvSpPr>
          <p:cNvPr id="6" name="Footer Placeholder 5">
            <a:extLst>
              <a:ext uri="{FF2B5EF4-FFF2-40B4-BE49-F238E27FC236}">
                <a16:creationId xmlns:a16="http://schemas.microsoft.com/office/drawing/2014/main" id="{0BF5205F-40A3-C7E3-C919-E07AB8FCE822}"/>
              </a:ext>
            </a:extLst>
          </p:cNvPr>
          <p:cNvSpPr>
            <a:spLocks noGrp="1"/>
          </p:cNvSpPr>
          <p:nvPr>
            <p:ph type="ftr" sz="quarter" idx="15"/>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78C27892-3DA0-E7C6-98F8-5C1F05622D19}"/>
              </a:ext>
            </a:extLst>
          </p:cNvPr>
          <p:cNvSpPr>
            <a:spLocks noGrp="1"/>
          </p:cNvSpPr>
          <p:nvPr>
            <p:ph type="sldNum" sz="quarter" idx="16"/>
          </p:nvPr>
        </p:nvSpPr>
        <p:spPr/>
        <p:txBody>
          <a:bodyPr/>
          <a:lstStyle/>
          <a:p>
            <a:fld id="{E1E1CD7C-2161-7D43-862E-CE4C333CD873}" type="slidenum">
              <a:rPr lang="fr-FR" smtClean="0"/>
              <a:pPr/>
              <a:t>34</a:t>
            </a:fld>
            <a:endParaRPr lang="fr-FR" dirty="0"/>
          </a:p>
        </p:txBody>
      </p:sp>
      <p:pic>
        <p:nvPicPr>
          <p:cNvPr id="8" name="Picture 7" descr="Impact Hub Zurich | University of Zurich - Impact Hub Zurich">
            <a:extLst>
              <a:ext uri="{FF2B5EF4-FFF2-40B4-BE49-F238E27FC236}">
                <a16:creationId xmlns:a16="http://schemas.microsoft.com/office/drawing/2014/main" id="{72D9C892-A4C1-AFF8-3D12-EA4589572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iorob logo ‒ BioRob ‐ EPFL">
            <a:extLst>
              <a:ext uri="{FF2B5EF4-FFF2-40B4-BE49-F238E27FC236}">
                <a16:creationId xmlns:a16="http://schemas.microsoft.com/office/drawing/2014/main" id="{00F95A46-BD67-53AA-82B0-C293CBA3B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3" name="Date Placeholder 3">
            <a:extLst>
              <a:ext uri="{FF2B5EF4-FFF2-40B4-BE49-F238E27FC236}">
                <a16:creationId xmlns:a16="http://schemas.microsoft.com/office/drawing/2014/main" id="{8BEA64A0-A795-07B4-821B-5D789318F89E}"/>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4" name="Picture 2" descr="Empa - Swiss Federal Laboratories for Materials Science and Technology">
            <a:extLst>
              <a:ext uri="{FF2B5EF4-FFF2-40B4-BE49-F238E27FC236}">
                <a16:creationId xmlns:a16="http://schemas.microsoft.com/office/drawing/2014/main" id="{2FD246C7-E208-3D02-3472-5F9463390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6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D8E01-18C7-144B-FD0D-3E5FE55FE142}"/>
              </a:ext>
            </a:extLst>
          </p:cNvPr>
          <p:cNvSpPr>
            <a:spLocks noGrp="1"/>
          </p:cNvSpPr>
          <p:nvPr>
            <p:ph idx="1"/>
          </p:nvPr>
        </p:nvSpPr>
        <p:spPr>
          <a:xfrm>
            <a:off x="1206500" y="1374798"/>
            <a:ext cx="10301817" cy="4515696"/>
          </a:xfrm>
        </p:spPr>
        <p:txBody>
          <a:bodyPr/>
          <a:lstStyle/>
          <a:p>
            <a:r>
              <a:rPr lang="en-US" dirty="0"/>
              <a:t>The velocity of impact could probably reach 15 to 20 m/s</a:t>
            </a:r>
          </a:p>
          <a:p>
            <a:r>
              <a:rPr lang="en-US" dirty="0"/>
              <a:t>This confirms Alexander R.M. and colleagues' findings</a:t>
            </a:r>
          </a:p>
          <a:p>
            <a:r>
              <a:rPr lang="en-US" dirty="0"/>
              <a:t>The club likely could fracture congeners carapace and bones</a:t>
            </a:r>
          </a:p>
          <a:p>
            <a:r>
              <a:rPr lang="en-US" dirty="0"/>
              <a:t>Using its body mass in a coordinated motion would have improved the velocity of impact as well as the energy efficiency of the blow</a:t>
            </a:r>
          </a:p>
          <a:p>
            <a:r>
              <a:rPr lang="en-US" dirty="0"/>
              <a:t>A preliminary swing in the opposite direction can be useful, both to maximize velocity by increasing the range of motion, and to store some potential energy which would then be distributed back to the tail’s motion</a:t>
            </a:r>
          </a:p>
        </p:txBody>
      </p:sp>
      <p:sp>
        <p:nvSpPr>
          <p:cNvPr id="3" name="Title 2">
            <a:extLst>
              <a:ext uri="{FF2B5EF4-FFF2-40B4-BE49-F238E27FC236}">
                <a16:creationId xmlns:a16="http://schemas.microsoft.com/office/drawing/2014/main" id="{BE29C67D-50ED-7046-6160-4592371562B6}"/>
              </a:ext>
            </a:extLst>
          </p:cNvPr>
          <p:cNvSpPr>
            <a:spLocks noGrp="1"/>
          </p:cNvSpPr>
          <p:nvPr>
            <p:ph type="title"/>
          </p:nvPr>
        </p:nvSpPr>
        <p:spPr/>
        <p:txBody>
          <a:bodyPr/>
          <a:lstStyle/>
          <a:p>
            <a:r>
              <a:rPr lang="en-US" dirty="0"/>
              <a:t>Takeaways</a:t>
            </a:r>
          </a:p>
        </p:txBody>
      </p:sp>
      <p:sp>
        <p:nvSpPr>
          <p:cNvPr id="5" name="Footer Placeholder 4">
            <a:extLst>
              <a:ext uri="{FF2B5EF4-FFF2-40B4-BE49-F238E27FC236}">
                <a16:creationId xmlns:a16="http://schemas.microsoft.com/office/drawing/2014/main" id="{979A3270-7C78-6170-5BFE-12FB92E3EBD4}"/>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3D178CAB-94A0-DEC5-7389-CA2A36099E96}"/>
              </a:ext>
            </a:extLst>
          </p:cNvPr>
          <p:cNvSpPr>
            <a:spLocks noGrp="1"/>
          </p:cNvSpPr>
          <p:nvPr>
            <p:ph type="sldNum" sz="quarter" idx="12"/>
          </p:nvPr>
        </p:nvSpPr>
        <p:spPr/>
        <p:txBody>
          <a:bodyPr/>
          <a:lstStyle/>
          <a:p>
            <a:fld id="{E1E1CD7C-2161-7D43-862E-CE4C333CD873}" type="slidenum">
              <a:rPr lang="fr-FR" smtClean="0"/>
              <a:pPr/>
              <a:t>35</a:t>
            </a:fld>
            <a:endParaRPr lang="fr-FR" dirty="0"/>
          </a:p>
        </p:txBody>
      </p:sp>
      <p:pic>
        <p:nvPicPr>
          <p:cNvPr id="7" name="Picture 6" descr="Impact Hub Zurich | University of Zurich - Impact Hub Zurich">
            <a:extLst>
              <a:ext uri="{FF2B5EF4-FFF2-40B4-BE49-F238E27FC236}">
                <a16:creationId xmlns:a16="http://schemas.microsoft.com/office/drawing/2014/main" id="{9E64D962-A979-14A7-CA2C-6B0116ACE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iorob logo ‒ BioRob ‐ EPFL">
            <a:extLst>
              <a:ext uri="{FF2B5EF4-FFF2-40B4-BE49-F238E27FC236}">
                <a16:creationId xmlns:a16="http://schemas.microsoft.com/office/drawing/2014/main" id="{C58D12C8-A6CD-6B74-EC11-5ACBB2B64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3">
            <a:extLst>
              <a:ext uri="{FF2B5EF4-FFF2-40B4-BE49-F238E27FC236}">
                <a16:creationId xmlns:a16="http://schemas.microsoft.com/office/drawing/2014/main" id="{3DB32DCF-27A8-3CF3-1615-AAB81A7C2F78}"/>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0" name="Picture 2" descr="Empa - Swiss Federal Laboratories for Materials Science and Technology">
            <a:extLst>
              <a:ext uri="{FF2B5EF4-FFF2-40B4-BE49-F238E27FC236}">
                <a16:creationId xmlns:a16="http://schemas.microsoft.com/office/drawing/2014/main" id="{61A0DAFF-A28D-F9F9-811C-1278DEFDDD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1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D8E01-18C7-144B-FD0D-3E5FE55FE142}"/>
              </a:ext>
            </a:extLst>
          </p:cNvPr>
          <p:cNvSpPr>
            <a:spLocks noGrp="1"/>
          </p:cNvSpPr>
          <p:nvPr>
            <p:ph idx="1"/>
          </p:nvPr>
        </p:nvSpPr>
        <p:spPr>
          <a:xfrm>
            <a:off x="1206500" y="1360700"/>
            <a:ext cx="10301817" cy="5257896"/>
          </a:xfrm>
        </p:spPr>
        <p:txBody>
          <a:bodyPr>
            <a:normAutofit/>
          </a:bodyPr>
          <a:lstStyle/>
          <a:p>
            <a:r>
              <a:rPr lang="en-US" dirty="0"/>
              <a:t>In the future, the robot and simulations design could be improved as :</a:t>
            </a:r>
          </a:p>
          <a:p>
            <a:pPr lvl="1"/>
            <a:r>
              <a:rPr lang="en-US" dirty="0"/>
              <a:t>Only one type of motion was tested (horizontal)</a:t>
            </a:r>
          </a:p>
          <a:p>
            <a:pPr lvl="1"/>
            <a:r>
              <a:rPr lang="en-US" dirty="0"/>
              <a:t>Lack of elasticity in the simulations and robot</a:t>
            </a:r>
          </a:p>
          <a:p>
            <a:pPr lvl="1"/>
            <a:r>
              <a:rPr lang="en-US" dirty="0"/>
              <a:t>Tendons are not as complex as muscles </a:t>
            </a:r>
          </a:p>
          <a:p>
            <a:pPr lvl="1"/>
            <a:r>
              <a:rPr lang="en-US" dirty="0"/>
              <a:t>The “body” mass of the robot is not coherent with the original body mass</a:t>
            </a:r>
          </a:p>
          <a:p>
            <a:r>
              <a:rPr lang="en-US" dirty="0"/>
              <a:t>Investigating into the structural properties of the tail club and of the carapace</a:t>
            </a:r>
          </a:p>
          <a:p>
            <a:r>
              <a:rPr lang="en-US" dirty="0"/>
              <a:t>Experimentation process could use some refinement</a:t>
            </a:r>
          </a:p>
          <a:p>
            <a:r>
              <a:rPr lang="en-US" dirty="0"/>
              <a:t>A more throughout energy efficiency analysis could be conducted</a:t>
            </a:r>
          </a:p>
        </p:txBody>
      </p:sp>
      <p:sp>
        <p:nvSpPr>
          <p:cNvPr id="3" name="Title 2">
            <a:extLst>
              <a:ext uri="{FF2B5EF4-FFF2-40B4-BE49-F238E27FC236}">
                <a16:creationId xmlns:a16="http://schemas.microsoft.com/office/drawing/2014/main" id="{BE29C67D-50ED-7046-6160-4592371562B6}"/>
              </a:ext>
            </a:extLst>
          </p:cNvPr>
          <p:cNvSpPr>
            <a:spLocks noGrp="1"/>
          </p:cNvSpPr>
          <p:nvPr>
            <p:ph type="title"/>
          </p:nvPr>
        </p:nvSpPr>
        <p:spPr>
          <a:xfrm>
            <a:off x="1206501" y="239405"/>
            <a:ext cx="4889500" cy="1121296"/>
          </a:xfrm>
        </p:spPr>
        <p:txBody>
          <a:bodyPr/>
          <a:lstStyle/>
          <a:p>
            <a:r>
              <a:rPr lang="en-US" dirty="0"/>
              <a:t>Critical assessment and outlook</a:t>
            </a:r>
          </a:p>
        </p:txBody>
      </p:sp>
      <p:sp>
        <p:nvSpPr>
          <p:cNvPr id="5" name="Footer Placeholder 4">
            <a:extLst>
              <a:ext uri="{FF2B5EF4-FFF2-40B4-BE49-F238E27FC236}">
                <a16:creationId xmlns:a16="http://schemas.microsoft.com/office/drawing/2014/main" id="{979A3270-7C78-6170-5BFE-12FB92E3EBD4}"/>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3D178CAB-94A0-DEC5-7389-CA2A36099E96}"/>
              </a:ext>
            </a:extLst>
          </p:cNvPr>
          <p:cNvSpPr>
            <a:spLocks noGrp="1"/>
          </p:cNvSpPr>
          <p:nvPr>
            <p:ph type="sldNum" sz="quarter" idx="12"/>
          </p:nvPr>
        </p:nvSpPr>
        <p:spPr/>
        <p:txBody>
          <a:bodyPr/>
          <a:lstStyle/>
          <a:p>
            <a:fld id="{E1E1CD7C-2161-7D43-862E-CE4C333CD873}" type="slidenum">
              <a:rPr lang="fr-FR" smtClean="0"/>
              <a:pPr/>
              <a:t>36</a:t>
            </a:fld>
            <a:endParaRPr lang="fr-FR" dirty="0"/>
          </a:p>
        </p:txBody>
      </p:sp>
      <p:pic>
        <p:nvPicPr>
          <p:cNvPr id="7" name="Picture 6" descr="Impact Hub Zurich | University of Zurich - Impact Hub Zurich">
            <a:extLst>
              <a:ext uri="{FF2B5EF4-FFF2-40B4-BE49-F238E27FC236}">
                <a16:creationId xmlns:a16="http://schemas.microsoft.com/office/drawing/2014/main" id="{07FB7318-770C-F64C-9E28-5906CD99E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iorob logo ‒ BioRob ‐ EPFL">
            <a:extLst>
              <a:ext uri="{FF2B5EF4-FFF2-40B4-BE49-F238E27FC236}">
                <a16:creationId xmlns:a16="http://schemas.microsoft.com/office/drawing/2014/main" id="{C455F5C6-B4E0-D78B-90AF-6A37A75C5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3">
            <a:extLst>
              <a:ext uri="{FF2B5EF4-FFF2-40B4-BE49-F238E27FC236}">
                <a16:creationId xmlns:a16="http://schemas.microsoft.com/office/drawing/2014/main" id="{040DCC75-BDAE-A97E-5AA2-6B13FAE8DF30}"/>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1" name="Picture 2" descr="Empa - Swiss Federal Laboratories for Materials Science and Technology">
            <a:extLst>
              <a:ext uri="{FF2B5EF4-FFF2-40B4-BE49-F238E27FC236}">
                <a16:creationId xmlns:a16="http://schemas.microsoft.com/office/drawing/2014/main" id="{7EEA8866-51DE-CCA4-E07F-B99517CB97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3916378-7E0D-49C9-A2D7-B653F5E02705}"/>
              </a:ext>
            </a:extLst>
          </p:cNvPr>
          <p:cNvSpPr>
            <a:spLocks noGrp="1"/>
          </p:cNvSpPr>
          <p:nvPr>
            <p:ph idx="1"/>
          </p:nvPr>
        </p:nvSpPr>
        <p:spPr>
          <a:xfrm>
            <a:off x="1206500" y="1289796"/>
            <a:ext cx="10301817" cy="4724347"/>
          </a:xfrm>
        </p:spPr>
        <p:txBody>
          <a:bodyPr>
            <a:normAutofit/>
          </a:bodyPr>
          <a:lstStyle/>
          <a:p>
            <a:pPr>
              <a:lnSpc>
                <a:spcPct val="107000"/>
              </a:lnSpc>
            </a:pPr>
            <a:r>
              <a:rPr lang="en-US" dirty="0"/>
              <a:t>Results suggests that body movements and a preliminary swing are important to maximize the energy efficiency and impact forces</a:t>
            </a:r>
          </a:p>
          <a:p>
            <a:pPr>
              <a:lnSpc>
                <a:spcPct val="107000"/>
              </a:lnSpc>
            </a:pPr>
            <a:r>
              <a:rPr lang="en-US" dirty="0"/>
              <a:t>It is likely that the club could fracture carapace during intra-specific combat, which would have influenced the evolution of this caudal sheath into this formidable hammer</a:t>
            </a:r>
          </a:p>
          <a:p>
            <a:pPr>
              <a:lnSpc>
                <a:spcPct val="107000"/>
              </a:lnSpc>
            </a:pPr>
            <a:r>
              <a:rPr lang="en-US" dirty="0"/>
              <a:t>This thesis offers insights into the possible usages of glyptodonts tail club and proposes a different way of analyzing such movement by bridging the gap between paleontology and robotics</a:t>
            </a:r>
          </a:p>
          <a:p>
            <a:pPr>
              <a:lnSpc>
                <a:spcPct val="107000"/>
              </a:lnSpc>
            </a:pPr>
            <a:endParaRPr lang="en-US" dirty="0">
              <a:solidFill>
                <a:srgbClr val="000000"/>
              </a:solidFill>
            </a:endParaRPr>
          </a:p>
        </p:txBody>
      </p:sp>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1206500" y="260352"/>
            <a:ext cx="4889500" cy="583506"/>
          </a:xfrm>
        </p:spPr>
        <p:txBody>
          <a:bodyPr>
            <a:noAutofit/>
          </a:bodyPr>
          <a:lstStyle/>
          <a:p>
            <a:r>
              <a:rPr lang="fr-FR" dirty="0"/>
              <a:t>Conclusion</a:t>
            </a:r>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p:txBody>
          <a:bodyPr/>
          <a:lstStyle/>
          <a:p>
            <a:r>
              <a:rPr lang="fr-FR" dirty="0"/>
              <a:t>Olivier Lonneux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p:txBody>
          <a:bodyPr/>
          <a:lstStyle/>
          <a:p>
            <a:fld id="{E1E1CD7C-2161-7D43-862E-CE4C333CD873}" type="slidenum">
              <a:rPr lang="fr-FR" smtClean="0"/>
              <a:pPr/>
              <a:t>37</a:t>
            </a:fld>
            <a:endParaRPr lang="fr-FR" dirty="0"/>
          </a:p>
        </p:txBody>
      </p:sp>
      <p:pic>
        <p:nvPicPr>
          <p:cNvPr id="2" name="Picture 1" descr="Impact Hub Zurich | University of Zurich - Impact Hub Zurich">
            <a:extLst>
              <a:ext uri="{FF2B5EF4-FFF2-40B4-BE49-F238E27FC236}">
                <a16:creationId xmlns:a16="http://schemas.microsoft.com/office/drawing/2014/main" id="{729252C6-53D9-93CC-79CD-061930161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iorob logo ‒ BioRob ‐ EPFL">
            <a:extLst>
              <a:ext uri="{FF2B5EF4-FFF2-40B4-BE49-F238E27FC236}">
                <a16:creationId xmlns:a16="http://schemas.microsoft.com/office/drawing/2014/main" id="{590CED68-C207-C254-0182-342FA9868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3">
            <a:extLst>
              <a:ext uri="{FF2B5EF4-FFF2-40B4-BE49-F238E27FC236}">
                <a16:creationId xmlns:a16="http://schemas.microsoft.com/office/drawing/2014/main" id="{AD83555A-5410-BF48-8768-5312B4A1645A}"/>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37890" name="Picture 2" descr="Empa - Swiss Federal Laboratories for Materials Science and Technology">
            <a:extLst>
              <a:ext uri="{FF2B5EF4-FFF2-40B4-BE49-F238E27FC236}">
                <a16:creationId xmlns:a16="http://schemas.microsoft.com/office/drawing/2014/main" id="{33BCB27B-D99C-1B8C-1C68-E3981B2ED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39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ndefined">
            <a:extLst>
              <a:ext uri="{FF2B5EF4-FFF2-40B4-BE49-F238E27FC236}">
                <a16:creationId xmlns:a16="http://schemas.microsoft.com/office/drawing/2014/main" id="{4143AC75-1871-7B98-6A18-B267B039F7D8}"/>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6642" b="664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p:txBody>
          <a:bodyPr>
            <a:normAutofit/>
          </a:bodyPr>
          <a:lstStyle/>
          <a:p>
            <a:r>
              <a:rPr lang="fr-FR" sz="5867" dirty="0" err="1"/>
              <a:t>Thank</a:t>
            </a:r>
            <a:r>
              <a:rPr lang="fr-FR" sz="5867" dirty="0"/>
              <a:t> </a:t>
            </a:r>
            <a:r>
              <a:rPr lang="fr-FR" sz="5867" dirty="0" err="1"/>
              <a:t>you</a:t>
            </a:r>
            <a:endParaRPr lang="fr-FR" sz="5867" dirty="0"/>
          </a:p>
        </p:txBody>
      </p:sp>
      <p:sp>
        <p:nvSpPr>
          <p:cNvPr id="6" name="Text Placeholder 5">
            <a:extLst>
              <a:ext uri="{FF2B5EF4-FFF2-40B4-BE49-F238E27FC236}">
                <a16:creationId xmlns:a16="http://schemas.microsoft.com/office/drawing/2014/main" id="{7E967F27-71C1-FD2C-F9BF-83A36BC41745}"/>
              </a:ext>
            </a:extLst>
          </p:cNvPr>
          <p:cNvSpPr>
            <a:spLocks noGrp="1"/>
          </p:cNvSpPr>
          <p:nvPr>
            <p:ph type="body" sz="quarter" idx="12"/>
          </p:nvPr>
        </p:nvSpPr>
        <p:spPr/>
        <p:txBody>
          <a:bodyPr/>
          <a:lstStyle/>
          <a:p>
            <a:r>
              <a:rPr lang="fr-FR" dirty="0">
                <a:solidFill>
                  <a:srgbClr val="FF0000"/>
                </a:solidFill>
              </a:rPr>
              <a:t>Master </a:t>
            </a:r>
            <a:r>
              <a:rPr lang="fr-FR" dirty="0" err="1">
                <a:solidFill>
                  <a:srgbClr val="FF0000"/>
                </a:solidFill>
              </a:rPr>
              <a:t>thesis</a:t>
            </a:r>
            <a:r>
              <a:rPr lang="fr-FR" dirty="0">
                <a:solidFill>
                  <a:srgbClr val="FF0000"/>
                </a:solidFill>
              </a:rPr>
              <a:t> </a:t>
            </a:r>
            <a:r>
              <a:rPr lang="fr-FR" dirty="0" err="1">
                <a:solidFill>
                  <a:srgbClr val="FF0000"/>
                </a:solidFill>
              </a:rPr>
              <a:t>presentation</a:t>
            </a:r>
            <a:endParaRPr lang="fr-FR" dirty="0">
              <a:solidFill>
                <a:srgbClr val="FF0000"/>
              </a:solidFill>
            </a:endParaRPr>
          </a:p>
        </p:txBody>
      </p:sp>
      <p:sp>
        <p:nvSpPr>
          <p:cNvPr id="7" name="TextBox 6">
            <a:extLst>
              <a:ext uri="{FF2B5EF4-FFF2-40B4-BE49-F238E27FC236}">
                <a16:creationId xmlns:a16="http://schemas.microsoft.com/office/drawing/2014/main" id="{0C9E6413-13BD-4642-1312-EF9D19C2119E}"/>
              </a:ext>
            </a:extLst>
          </p:cNvPr>
          <p:cNvSpPr txBox="1"/>
          <p:nvPr/>
        </p:nvSpPr>
        <p:spPr>
          <a:xfrm>
            <a:off x="1776413" y="6611779"/>
            <a:ext cx="468630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13C3A"/>
                </a:solidFill>
                <a:effectLst/>
                <a:uLnTx/>
                <a:uFillTx/>
                <a:latin typeface="Arial"/>
                <a:ea typeface="+mn-ea"/>
                <a:cs typeface="+mn-cs"/>
              </a:rPr>
              <a:t>Reconstruction of </a:t>
            </a:r>
            <a:r>
              <a:rPr kumimoji="0" lang="en-US" sz="1000" b="0" i="0" u="none" strike="noStrike" kern="1200" cap="none" spc="0" normalizeH="0" baseline="0" noProof="0" dirty="0" err="1">
                <a:ln>
                  <a:noFill/>
                </a:ln>
                <a:solidFill>
                  <a:srgbClr val="413C3A"/>
                </a:solidFill>
                <a:effectLst/>
                <a:uLnTx/>
                <a:uFillTx/>
                <a:latin typeface="Arial"/>
                <a:ea typeface="+mn-ea"/>
                <a:cs typeface="+mn-cs"/>
              </a:rPr>
              <a:t>Doedicurus</a:t>
            </a:r>
            <a:r>
              <a:rPr kumimoji="0" lang="en-US" sz="1000" b="0" i="0" u="none" strike="noStrike" kern="1200" cap="none" spc="0" normalizeH="0" baseline="0" noProof="0" dirty="0">
                <a:ln>
                  <a:noFill/>
                </a:ln>
                <a:solidFill>
                  <a:srgbClr val="413C3A"/>
                </a:solidFill>
                <a:effectLst/>
                <a:uLnTx/>
                <a:uFillTx/>
                <a:latin typeface="Arial"/>
                <a:ea typeface="+mn-ea"/>
                <a:cs typeface="+mn-cs"/>
              </a:rPr>
              <a:t>, R.B. Horsfall</a:t>
            </a:r>
          </a:p>
        </p:txBody>
      </p:sp>
      <p:pic>
        <p:nvPicPr>
          <p:cNvPr id="2" name="Picture 1" descr="Impact Hub Zurich | University of Zurich - Impact Hub Zurich">
            <a:extLst>
              <a:ext uri="{FF2B5EF4-FFF2-40B4-BE49-F238E27FC236}">
                <a16:creationId xmlns:a16="http://schemas.microsoft.com/office/drawing/2014/main" id="{8936165B-7E64-3FF7-45D8-0557B8264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580019"/>
            <a:ext cx="1410655" cy="8458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iorob logo ‒ BioRob ‐ EPFL">
            <a:extLst>
              <a:ext uri="{FF2B5EF4-FFF2-40B4-BE49-F238E27FC236}">
                <a16:creationId xmlns:a16="http://schemas.microsoft.com/office/drawing/2014/main" id="{895B2E28-60B9-971D-F279-E6D264D9FD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3147" y="104280"/>
            <a:ext cx="1585974" cy="5286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Empa - Swiss Federal Laboratories for Materials Science and Technology">
            <a:extLst>
              <a:ext uri="{FF2B5EF4-FFF2-40B4-BE49-F238E27FC236}">
                <a16:creationId xmlns:a16="http://schemas.microsoft.com/office/drawing/2014/main" id="{A792B2D2-7AE8-69A0-1D27-3E998A249B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2492" y="104280"/>
            <a:ext cx="1640655" cy="48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5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204CD8-9851-F4DC-5812-0601807804CB}"/>
              </a:ext>
            </a:extLst>
          </p:cNvPr>
          <p:cNvSpPr>
            <a:spLocks noGrp="1"/>
          </p:cNvSpPr>
          <p:nvPr>
            <p:ph idx="1"/>
          </p:nvPr>
        </p:nvSpPr>
        <p:spPr>
          <a:xfrm>
            <a:off x="1206501" y="1138989"/>
            <a:ext cx="10301817" cy="5400665"/>
          </a:xfrm>
        </p:spPr>
        <p:txBody>
          <a:bodyPr>
            <a:normAutofit/>
          </a:bodyPr>
          <a:lstStyle/>
          <a:p>
            <a:r>
              <a:rPr lang="en-US" b="0" i="0" dirty="0">
                <a:solidFill>
                  <a:srgbClr val="222222"/>
                </a:solidFill>
                <a:effectLst/>
                <a:latin typeface="Arial" panose="020B0604020202020204" pitchFamily="34" charset="0"/>
              </a:rPr>
              <a:t>Alexander, R.M., FARIÑA, R.A. and VIZCAÍNO, S.F., 1999. Tail blow energy and carapace fractures in a large glyptodont (Mammalia, Xenarthra). </a:t>
            </a:r>
            <a:r>
              <a:rPr lang="en-US" b="0" i="1" dirty="0">
                <a:solidFill>
                  <a:srgbClr val="222222"/>
                </a:solidFill>
                <a:effectLst/>
                <a:latin typeface="Arial" panose="020B0604020202020204" pitchFamily="34" charset="0"/>
              </a:rPr>
              <a:t>Zoological Journal of the Linnean Society</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126</a:t>
            </a:r>
            <a:r>
              <a:rPr lang="en-US" b="0" i="0" dirty="0">
                <a:solidFill>
                  <a:srgbClr val="222222"/>
                </a:solidFill>
                <a:effectLst/>
                <a:latin typeface="Arial" panose="020B0604020202020204" pitchFamily="34" charset="0"/>
              </a:rPr>
              <a:t>(1), pp.41-49.</a:t>
            </a:r>
            <a:endParaRPr lang="en-US" dirty="0">
              <a:solidFill>
                <a:srgbClr val="222222"/>
              </a:solidFill>
            </a:endParaRPr>
          </a:p>
          <a:p>
            <a:r>
              <a:rPr lang="en-US" b="0" i="0" dirty="0">
                <a:solidFill>
                  <a:srgbClr val="222222"/>
                </a:solidFill>
                <a:effectLst/>
                <a:latin typeface="Arial" panose="020B0604020202020204" pitchFamily="34" charset="0"/>
              </a:rPr>
              <a:t>Blanco, R.E., Jones, W.W. and </a:t>
            </a:r>
            <a:r>
              <a:rPr lang="en-US" b="0" i="0" dirty="0" err="1">
                <a:solidFill>
                  <a:srgbClr val="222222"/>
                </a:solidFill>
                <a:effectLst/>
                <a:latin typeface="Arial" panose="020B0604020202020204" pitchFamily="34" charset="0"/>
              </a:rPr>
              <a:t>Rinderknecht</a:t>
            </a:r>
            <a:r>
              <a:rPr lang="en-US" b="0" i="0" dirty="0">
                <a:solidFill>
                  <a:srgbClr val="222222"/>
                </a:solidFill>
                <a:effectLst/>
                <a:latin typeface="Arial" panose="020B0604020202020204" pitchFamily="34" charset="0"/>
              </a:rPr>
              <a:t>, A., 2009. The sweet spot of a biological hammer: the </a:t>
            </a:r>
            <a:r>
              <a:rPr lang="en-US" b="0" i="0" dirty="0" err="1">
                <a:solidFill>
                  <a:srgbClr val="222222"/>
                </a:solidFill>
                <a:effectLst/>
                <a:latin typeface="Arial" panose="020B0604020202020204" pitchFamily="34" charset="0"/>
              </a:rPr>
              <a:t>centre</a:t>
            </a:r>
            <a:r>
              <a:rPr lang="en-US" b="0" i="0" dirty="0">
                <a:solidFill>
                  <a:srgbClr val="222222"/>
                </a:solidFill>
                <a:effectLst/>
                <a:latin typeface="Arial" panose="020B0604020202020204" pitchFamily="34" charset="0"/>
              </a:rPr>
              <a:t> of percussion of glyptodont (Mammalia: Xenarthra) tail clubs. </a:t>
            </a:r>
            <a:r>
              <a:rPr lang="en-US" b="0" i="1" dirty="0">
                <a:solidFill>
                  <a:srgbClr val="222222"/>
                </a:solidFill>
                <a:effectLst/>
                <a:latin typeface="Arial" panose="020B0604020202020204" pitchFamily="34" charset="0"/>
              </a:rPr>
              <a:t>Proceedings of the Royal Society B: Biological Sciences</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276</a:t>
            </a:r>
            <a:r>
              <a:rPr lang="en-US" b="0" i="0" dirty="0">
                <a:solidFill>
                  <a:srgbClr val="222222"/>
                </a:solidFill>
                <a:effectLst/>
                <a:latin typeface="Arial" panose="020B0604020202020204" pitchFamily="34" charset="0"/>
              </a:rPr>
              <a:t>(1675), pp.3971-3978.</a:t>
            </a:r>
            <a:endParaRPr lang="en-US" dirty="0">
              <a:solidFill>
                <a:srgbClr val="222222"/>
              </a:solidFill>
            </a:endParaRPr>
          </a:p>
          <a:p>
            <a:r>
              <a:rPr lang="en-US" b="0" i="0" dirty="0" err="1">
                <a:solidFill>
                  <a:srgbClr val="222222"/>
                </a:solidFill>
                <a:effectLst/>
                <a:latin typeface="Arial" panose="020B0604020202020204" pitchFamily="34" charset="0"/>
              </a:rPr>
              <a:t>Arbour</a:t>
            </a:r>
            <a:r>
              <a:rPr lang="en-US" b="0" i="0" dirty="0">
                <a:solidFill>
                  <a:srgbClr val="222222"/>
                </a:solidFill>
                <a:effectLst/>
                <a:latin typeface="Arial" panose="020B0604020202020204" pitchFamily="34" charset="0"/>
              </a:rPr>
              <a:t>, V.M., 2009. Estimating impact forces of tail club strikes by ankylosaurid dinosaurs. </a:t>
            </a:r>
            <a:r>
              <a:rPr lang="en-US" b="0" i="1" dirty="0" err="1">
                <a:solidFill>
                  <a:srgbClr val="222222"/>
                </a:solidFill>
                <a:effectLst/>
                <a:latin typeface="Arial" panose="020B0604020202020204" pitchFamily="34" charset="0"/>
              </a:rPr>
              <a:t>PLoS</a:t>
            </a:r>
            <a:r>
              <a:rPr lang="en-US" b="0" i="1" dirty="0">
                <a:solidFill>
                  <a:srgbClr val="222222"/>
                </a:solidFill>
                <a:effectLst/>
                <a:latin typeface="Arial" panose="020B0604020202020204" pitchFamily="34" charset="0"/>
              </a:rPr>
              <a:t> One</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4</a:t>
            </a:r>
            <a:r>
              <a:rPr lang="en-US" b="0" i="0" dirty="0">
                <a:solidFill>
                  <a:srgbClr val="222222"/>
                </a:solidFill>
                <a:effectLst/>
                <a:latin typeface="Arial" panose="020B0604020202020204" pitchFamily="34" charset="0"/>
              </a:rPr>
              <a:t>(8), p.e6738.</a:t>
            </a:r>
            <a:endParaRPr lang="en-US" dirty="0">
              <a:solidFill>
                <a:srgbClr val="222222"/>
              </a:solidFill>
            </a:endParaRPr>
          </a:p>
          <a:p>
            <a:r>
              <a:rPr lang="en-US" sz="2400" b="0" i="0" dirty="0">
                <a:solidFill>
                  <a:srgbClr val="222222"/>
                </a:solidFill>
                <a:effectLst/>
                <a:latin typeface="Arial" panose="020B0604020202020204" pitchFamily="34" charset="0"/>
              </a:rPr>
              <a:t>FARIÑA, R.A., 1995. Limb bone strength and habits in large glyptodonts. </a:t>
            </a:r>
            <a:r>
              <a:rPr lang="en-US" sz="2400" b="0" i="1" dirty="0" err="1">
                <a:solidFill>
                  <a:srgbClr val="222222"/>
                </a:solidFill>
                <a:effectLst/>
                <a:latin typeface="Arial" panose="020B0604020202020204" pitchFamily="34" charset="0"/>
              </a:rPr>
              <a:t>Lethaia</a:t>
            </a:r>
            <a:r>
              <a:rPr lang="en-US" sz="2400" b="0" i="0" dirty="0">
                <a:solidFill>
                  <a:srgbClr val="222222"/>
                </a:solidFill>
                <a:effectLst/>
                <a:latin typeface="Arial" panose="020B0604020202020204" pitchFamily="34" charset="0"/>
              </a:rPr>
              <a:t>, </a:t>
            </a:r>
            <a:r>
              <a:rPr lang="en-US" sz="2400" b="0" i="1" dirty="0">
                <a:solidFill>
                  <a:srgbClr val="222222"/>
                </a:solidFill>
                <a:effectLst/>
                <a:latin typeface="Arial" panose="020B0604020202020204" pitchFamily="34" charset="0"/>
              </a:rPr>
              <a:t>28</a:t>
            </a:r>
            <a:r>
              <a:rPr lang="en-US" sz="2400" b="0" i="0" dirty="0">
                <a:solidFill>
                  <a:srgbClr val="222222"/>
                </a:solidFill>
                <a:effectLst/>
                <a:latin typeface="Arial" panose="020B0604020202020204" pitchFamily="34" charset="0"/>
              </a:rPr>
              <a:t>(3), pp.189-196.</a:t>
            </a:r>
          </a:p>
          <a:p>
            <a:r>
              <a:rPr lang="en-US" b="0" i="0" dirty="0" err="1">
                <a:solidFill>
                  <a:srgbClr val="222222"/>
                </a:solidFill>
                <a:effectLst/>
                <a:latin typeface="Arial" panose="020B0604020202020204" pitchFamily="34" charset="0"/>
              </a:rPr>
              <a:t>Vizcaíno</a:t>
            </a:r>
            <a:r>
              <a:rPr lang="en-US" b="0" i="0" dirty="0">
                <a:solidFill>
                  <a:srgbClr val="222222"/>
                </a:solidFill>
                <a:effectLst/>
                <a:latin typeface="Arial" panose="020B0604020202020204" pitchFamily="34" charset="0"/>
              </a:rPr>
              <a:t>, S.F., Blanco, R.E., Bender, J.B. and Milne, N., 2011. Proportions and function of the limbs of glyptodonts. </a:t>
            </a:r>
            <a:r>
              <a:rPr lang="en-US" b="0" i="1" dirty="0" err="1">
                <a:solidFill>
                  <a:srgbClr val="222222"/>
                </a:solidFill>
                <a:effectLst/>
                <a:latin typeface="Arial" panose="020B0604020202020204" pitchFamily="34" charset="0"/>
              </a:rPr>
              <a:t>Lethaia</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44</a:t>
            </a:r>
            <a:r>
              <a:rPr lang="en-US" b="0" i="0" dirty="0">
                <a:solidFill>
                  <a:srgbClr val="222222"/>
                </a:solidFill>
                <a:effectLst/>
                <a:latin typeface="Arial" panose="020B0604020202020204" pitchFamily="34" charset="0"/>
              </a:rPr>
              <a:t>(1), pp.93-101.</a:t>
            </a:r>
            <a:endParaRPr lang="en-US" sz="2400" dirty="0"/>
          </a:p>
        </p:txBody>
      </p:sp>
      <p:sp>
        <p:nvSpPr>
          <p:cNvPr id="3" name="Title 2">
            <a:extLst>
              <a:ext uri="{FF2B5EF4-FFF2-40B4-BE49-F238E27FC236}">
                <a16:creationId xmlns:a16="http://schemas.microsoft.com/office/drawing/2014/main" id="{DD13CBA0-D5CB-1A30-7F54-3AE9A52F2E0A}"/>
              </a:ext>
            </a:extLst>
          </p:cNvPr>
          <p:cNvSpPr>
            <a:spLocks noGrp="1"/>
          </p:cNvSpPr>
          <p:nvPr>
            <p:ph type="title"/>
          </p:nvPr>
        </p:nvSpPr>
        <p:spPr>
          <a:xfrm>
            <a:off x="1206501" y="239404"/>
            <a:ext cx="4889500" cy="659131"/>
          </a:xfrm>
        </p:spPr>
        <p:txBody>
          <a:bodyPr/>
          <a:lstStyle/>
          <a:p>
            <a:r>
              <a:rPr lang="en-US" dirty="0"/>
              <a:t>References</a:t>
            </a:r>
          </a:p>
        </p:txBody>
      </p:sp>
      <p:sp>
        <p:nvSpPr>
          <p:cNvPr id="4" name="Date Placeholder 3">
            <a:extLst>
              <a:ext uri="{FF2B5EF4-FFF2-40B4-BE49-F238E27FC236}">
                <a16:creationId xmlns:a16="http://schemas.microsoft.com/office/drawing/2014/main" id="{B4604115-0E87-2341-B450-A18EEFABCE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sp>
        <p:nvSpPr>
          <p:cNvPr id="5" name="Footer Placeholder 4">
            <a:extLst>
              <a:ext uri="{FF2B5EF4-FFF2-40B4-BE49-F238E27FC236}">
                <a16:creationId xmlns:a16="http://schemas.microsoft.com/office/drawing/2014/main" id="{EF299DF1-21CB-7CDA-4B46-53932D14312C}"/>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33" b="0" i="0" u="none" strike="noStrike" kern="1200" cap="none" spc="0" normalizeH="0" baseline="0" noProof="0" dirty="0">
                <a:ln>
                  <a:noFill/>
                </a:ln>
                <a:solidFill>
                  <a:srgbClr val="413C3A"/>
                </a:solidFill>
                <a:effectLst/>
                <a:uLnTx/>
                <a:uFillTx/>
                <a:latin typeface="Arial" panose="020B0604020202020204" pitchFamily="34" charset="0"/>
                <a:ea typeface="+mn-ea"/>
                <a:cs typeface="+mn-cs"/>
              </a:rPr>
              <a:t>Olivier Lonneux</a:t>
            </a:r>
          </a:p>
        </p:txBody>
      </p:sp>
      <p:sp>
        <p:nvSpPr>
          <p:cNvPr id="6" name="Slide Number Placeholder 5">
            <a:extLst>
              <a:ext uri="{FF2B5EF4-FFF2-40B4-BE49-F238E27FC236}">
                <a16:creationId xmlns:a16="http://schemas.microsoft.com/office/drawing/2014/main" id="{99FD3AA2-D8C1-E293-1BC2-298B9127F68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1E1CD7C-2161-7D43-862E-CE4C333CD873}" type="slidenum">
              <a:rPr kumimoji="0" lang="fr-FR" sz="933" b="1" i="0" u="none" strike="noStrike" kern="1200" cap="none" spc="0" normalizeH="0" baseline="0" noProof="0" smtClean="0">
                <a:ln>
                  <a:noFill/>
                </a:ln>
                <a:solidFill>
                  <a:srgbClr val="413C3A"/>
                </a:solidFill>
                <a:effectLst/>
                <a:uLnTx/>
                <a:uFillTx/>
                <a:latin typeface="Franklin Gothic Demi Con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fr-FR" sz="933" b="1" i="0" u="none" strike="noStrike" kern="1200" cap="none" spc="0" normalizeH="0" baseline="0" noProof="0" dirty="0">
              <a:ln>
                <a:noFill/>
              </a:ln>
              <a:solidFill>
                <a:srgbClr val="413C3A"/>
              </a:solidFill>
              <a:effectLst/>
              <a:uLnTx/>
              <a:uFillTx/>
              <a:latin typeface="Franklin Gothic Demi Cond"/>
              <a:ea typeface="+mn-ea"/>
              <a:cs typeface="+mn-cs"/>
            </a:endParaRPr>
          </a:p>
        </p:txBody>
      </p:sp>
      <p:pic>
        <p:nvPicPr>
          <p:cNvPr id="7" name="Picture 6" descr="Impact Hub Zurich | University of Zurich - Impact Hub Zurich">
            <a:extLst>
              <a:ext uri="{FF2B5EF4-FFF2-40B4-BE49-F238E27FC236}">
                <a16:creationId xmlns:a16="http://schemas.microsoft.com/office/drawing/2014/main" id="{4B5C2F0A-F11F-2F06-7AA3-8FADE2B77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iorob logo ‒ BioRob ‐ EPFL">
            <a:extLst>
              <a:ext uri="{FF2B5EF4-FFF2-40B4-BE49-F238E27FC236}">
                <a16:creationId xmlns:a16="http://schemas.microsoft.com/office/drawing/2014/main" id="{EC257983-E706-6135-9868-F29AF35A7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mpa - Swiss Federal Laboratories for Materials Science and Technology">
            <a:extLst>
              <a:ext uri="{FF2B5EF4-FFF2-40B4-BE49-F238E27FC236}">
                <a16:creationId xmlns:a16="http://schemas.microsoft.com/office/drawing/2014/main" id="{3291622D-5504-0ACE-225F-4882EF8A7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35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D224CB-3637-6D29-B2EB-D1474FBE45A5}"/>
              </a:ext>
            </a:extLst>
          </p:cNvPr>
          <p:cNvSpPr>
            <a:spLocks noGrp="1"/>
          </p:cNvSpPr>
          <p:nvPr>
            <p:ph sz="half" idx="1"/>
          </p:nvPr>
        </p:nvSpPr>
        <p:spPr>
          <a:xfrm>
            <a:off x="1206500" y="1537919"/>
            <a:ext cx="5869418" cy="4822242"/>
          </a:xfrm>
        </p:spPr>
        <p:txBody>
          <a:bodyPr>
            <a:normAutofit lnSpcReduction="10000"/>
          </a:bodyPr>
          <a:lstStyle/>
          <a:p>
            <a:r>
              <a:rPr lang="en-US" sz="1800" b="1" i="1" dirty="0" err="1"/>
              <a:t>Doedicurus</a:t>
            </a:r>
            <a:r>
              <a:rPr lang="en-US" sz="1800" b="1" dirty="0"/>
              <a:t> </a:t>
            </a:r>
            <a:r>
              <a:rPr lang="en-US" sz="1800" dirty="0"/>
              <a:t>is an extinct genus of glyptodont (Mammalia: Xenarthra)</a:t>
            </a:r>
            <a:r>
              <a:rPr lang="en-US" sz="1800" b="1" dirty="0"/>
              <a:t>,</a:t>
            </a:r>
            <a:r>
              <a:rPr lang="en-US" sz="1800" dirty="0"/>
              <a:t> containing one species: </a:t>
            </a:r>
            <a:r>
              <a:rPr lang="en-US" sz="1800" i="1" dirty="0"/>
              <a:t>D. </a:t>
            </a:r>
            <a:r>
              <a:rPr lang="en-US" sz="1800" i="1" dirty="0" err="1"/>
              <a:t>clavicaudatus</a:t>
            </a:r>
            <a:endParaRPr lang="en-US" sz="1800" i="1" dirty="0"/>
          </a:p>
          <a:p>
            <a:r>
              <a:rPr lang="en-US" sz="1800" b="1" dirty="0"/>
              <a:t>Glyptodont</a:t>
            </a:r>
            <a:r>
              <a:rPr lang="en-US" sz="1800" dirty="0"/>
              <a:t> were giant South Americans armadillos of the Pleistocene era that had bony </a:t>
            </a:r>
            <a:r>
              <a:rPr lang="en-US" sz="1800" b="1" dirty="0"/>
              <a:t>armor</a:t>
            </a:r>
            <a:r>
              <a:rPr lang="en-US" sz="1800" dirty="0"/>
              <a:t> covering their entire body </a:t>
            </a:r>
          </a:p>
          <a:p>
            <a:r>
              <a:rPr lang="en-US" sz="1800" i="1" dirty="0" err="1"/>
              <a:t>Doedicurus</a:t>
            </a:r>
            <a:r>
              <a:rPr lang="en-US" sz="1800" dirty="0"/>
              <a:t> weighted approximately 1.5 tons and was almost 4 meter long</a:t>
            </a:r>
          </a:p>
          <a:p>
            <a:r>
              <a:rPr lang="en-US" sz="1800" dirty="0"/>
              <a:t>It had an impressive </a:t>
            </a:r>
            <a:r>
              <a:rPr lang="en-US" sz="1800" b="1" dirty="0"/>
              <a:t>bony sheath </a:t>
            </a:r>
            <a:r>
              <a:rPr lang="en-US" sz="1800" dirty="0"/>
              <a:t>at the distal end of its tail </a:t>
            </a:r>
          </a:p>
          <a:p>
            <a:r>
              <a:rPr lang="en-US" sz="1800" dirty="0"/>
              <a:t>This club could weight up to 65 kg and was around 1 meter long</a:t>
            </a:r>
          </a:p>
          <a:p>
            <a:r>
              <a:rPr lang="en-US" sz="1800" dirty="0"/>
              <a:t> The purpose of such clubs raises intriguing questions of research</a:t>
            </a:r>
          </a:p>
          <a:p>
            <a:pPr lvl="1"/>
            <a:r>
              <a:rPr lang="en-US" sz="1533" dirty="0"/>
              <a:t>Antagonistic purpose ?</a:t>
            </a:r>
          </a:p>
          <a:p>
            <a:pPr lvl="1"/>
            <a:r>
              <a:rPr lang="en-US" sz="1533" dirty="0"/>
              <a:t>Intraspecific combat or defense against predators ?</a:t>
            </a:r>
          </a:p>
          <a:p>
            <a:pPr lvl="1"/>
            <a:r>
              <a:rPr lang="en-US" sz="1533" dirty="0"/>
              <a:t>Damage potential ?</a:t>
            </a:r>
          </a:p>
          <a:p>
            <a:endParaRPr lang="en-US" sz="1800" dirty="0"/>
          </a:p>
        </p:txBody>
      </p:sp>
      <p:sp>
        <p:nvSpPr>
          <p:cNvPr id="4" name="Title 3">
            <a:extLst>
              <a:ext uri="{FF2B5EF4-FFF2-40B4-BE49-F238E27FC236}">
                <a16:creationId xmlns:a16="http://schemas.microsoft.com/office/drawing/2014/main" id="{35B03FC5-03F5-F828-741B-BBA4B9692089}"/>
              </a:ext>
            </a:extLst>
          </p:cNvPr>
          <p:cNvSpPr>
            <a:spLocks noGrp="1"/>
          </p:cNvSpPr>
          <p:nvPr>
            <p:ph type="title"/>
          </p:nvPr>
        </p:nvSpPr>
        <p:spPr>
          <a:xfrm>
            <a:off x="1206501" y="239404"/>
            <a:ext cx="4889500" cy="1430337"/>
          </a:xfrm>
        </p:spPr>
        <p:txBody>
          <a:bodyPr anchor="t">
            <a:normAutofit/>
          </a:bodyPr>
          <a:lstStyle/>
          <a:p>
            <a:r>
              <a:rPr lang="en-US" dirty="0"/>
              <a:t>What is a </a:t>
            </a:r>
            <a:r>
              <a:rPr lang="en-US" i="1" dirty="0" err="1"/>
              <a:t>Doedicurus</a:t>
            </a:r>
            <a:r>
              <a:rPr lang="en-US" dirty="0"/>
              <a:t>?</a:t>
            </a:r>
            <a:endParaRPr lang="en-US" b="0" dirty="0"/>
          </a:p>
        </p:txBody>
      </p:sp>
      <p:sp>
        <p:nvSpPr>
          <p:cNvPr id="6" name="Footer Placeholder 5">
            <a:extLst>
              <a:ext uri="{FF2B5EF4-FFF2-40B4-BE49-F238E27FC236}">
                <a16:creationId xmlns:a16="http://schemas.microsoft.com/office/drawing/2014/main" id="{C1140BB2-184D-C97B-D87B-D28859ADD8F8}"/>
              </a:ext>
            </a:extLst>
          </p:cNvPr>
          <p:cNvSpPr>
            <a:spLocks noGrp="1"/>
          </p:cNvSpPr>
          <p:nvPr>
            <p:ph type="ftr" sz="quarter" idx="11"/>
          </p:nvPr>
        </p:nvSpPr>
        <p:spPr>
          <a:xfrm rot="16200000">
            <a:off x="9487985" y="2498752"/>
            <a:ext cx="4724347" cy="683683"/>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413C3A"/>
                </a:solidFill>
                <a:effectLst/>
                <a:uLnTx/>
                <a:uFillTx/>
                <a:latin typeface="Arial" panose="020B0604020202020204" pitchFamily="34" charset="0"/>
                <a:ea typeface="+mn-ea"/>
                <a:cs typeface="+mn-cs"/>
              </a:rPr>
              <a:t>Olivier Lonneux</a:t>
            </a:r>
          </a:p>
        </p:txBody>
      </p:sp>
      <p:sp>
        <p:nvSpPr>
          <p:cNvPr id="7" name="Slide Number Placeholder 6">
            <a:extLst>
              <a:ext uri="{FF2B5EF4-FFF2-40B4-BE49-F238E27FC236}">
                <a16:creationId xmlns:a16="http://schemas.microsoft.com/office/drawing/2014/main" id="{62D98362-DD07-46A4-0C02-FC8025C2EA20}"/>
              </a:ext>
            </a:extLst>
          </p:cNvPr>
          <p:cNvSpPr>
            <a:spLocks noGrp="1"/>
          </p:cNvSpPr>
          <p:nvPr>
            <p:ph type="sldNum" sz="quarter" idx="12"/>
          </p:nvPr>
        </p:nvSpPr>
        <p:spPr>
          <a:xfrm>
            <a:off x="11508317" y="260351"/>
            <a:ext cx="683683" cy="218069"/>
          </a:xfrm>
        </p:spPr>
        <p:txBody>
          <a:bodyPr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E1E1CD7C-2161-7D43-862E-CE4C333CD873}" type="slidenum">
              <a:rPr kumimoji="0" lang="fr-FR" sz="933" b="1" i="0" u="none" strike="noStrike" kern="1200" cap="none" spc="0" normalizeH="0" baseline="0" noProof="0" smtClean="0">
                <a:ln>
                  <a:noFill/>
                </a:ln>
                <a:solidFill>
                  <a:srgbClr val="413C3A"/>
                </a:solidFill>
                <a:effectLst/>
                <a:uLnTx/>
                <a:uFillTx/>
                <a:latin typeface="Franklin Gothic Demi Cond"/>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4</a:t>
            </a:fld>
            <a:endParaRPr kumimoji="0" lang="fr-FR" sz="933" b="1" i="0" u="none" strike="noStrike" kern="1200" cap="none" spc="0" normalizeH="0" baseline="0" noProof="0">
              <a:ln>
                <a:noFill/>
              </a:ln>
              <a:solidFill>
                <a:srgbClr val="413C3A"/>
              </a:solidFill>
              <a:effectLst/>
              <a:uLnTx/>
              <a:uFillTx/>
              <a:latin typeface="Franklin Gothic Demi Cond"/>
              <a:ea typeface="+mn-ea"/>
              <a:cs typeface="+mn-cs"/>
            </a:endParaRPr>
          </a:p>
        </p:txBody>
      </p:sp>
      <p:pic>
        <p:nvPicPr>
          <p:cNvPr id="2052" name="Picture 4" descr="Doedicurus - Wikipedia">
            <a:extLst>
              <a:ext uri="{FF2B5EF4-FFF2-40B4-BE49-F238E27FC236}">
                <a16:creationId xmlns:a16="http://schemas.microsoft.com/office/drawing/2014/main" id="{A3934E3E-6457-F05E-164D-6C3A08B08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142" y="3724604"/>
            <a:ext cx="3571782" cy="18753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3CC71ED-F92A-820F-BE2B-7A5AE8BDBC4A}"/>
              </a:ext>
            </a:extLst>
          </p:cNvPr>
          <p:cNvSpPr txBox="1"/>
          <p:nvPr/>
        </p:nvSpPr>
        <p:spPr>
          <a:xfrm>
            <a:off x="7674142" y="5588304"/>
            <a:ext cx="468630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Illustration of a skeleton, James D, Dana</a:t>
            </a:r>
          </a:p>
        </p:txBody>
      </p:sp>
      <p:sp>
        <p:nvSpPr>
          <p:cNvPr id="15" name="TextBox 14">
            <a:extLst>
              <a:ext uri="{FF2B5EF4-FFF2-40B4-BE49-F238E27FC236}">
                <a16:creationId xmlns:a16="http://schemas.microsoft.com/office/drawing/2014/main" id="{96F73978-C9E2-6581-B5D3-46A4A92C1629}"/>
              </a:ext>
            </a:extLst>
          </p:cNvPr>
          <p:cNvSpPr txBox="1"/>
          <p:nvPr/>
        </p:nvSpPr>
        <p:spPr>
          <a:xfrm>
            <a:off x="7324296" y="3228945"/>
            <a:ext cx="35717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413C3A"/>
                </a:solidFill>
                <a:effectLst/>
                <a:uLnTx/>
                <a:uFillTx/>
                <a:latin typeface="Arial"/>
                <a:ea typeface="+mn-ea"/>
                <a:cs typeface="+mn-cs"/>
              </a:rPr>
              <a:t>Artistic reconstruction of </a:t>
            </a:r>
            <a:r>
              <a:rPr kumimoji="0" lang="en-US" sz="1000" b="0" i="1" u="none" strike="noStrike" kern="1200" cap="none" spc="0" normalizeH="0" baseline="0" noProof="0" dirty="0" err="1">
                <a:ln>
                  <a:noFill/>
                </a:ln>
                <a:solidFill>
                  <a:srgbClr val="413C3A"/>
                </a:solidFill>
                <a:effectLst/>
                <a:uLnTx/>
                <a:uFillTx/>
                <a:latin typeface="Arial"/>
                <a:ea typeface="+mn-ea"/>
                <a:cs typeface="+mn-cs"/>
              </a:rPr>
              <a:t>Doedicurus</a:t>
            </a:r>
            <a:r>
              <a:rPr kumimoji="0" lang="en-US" sz="1000" b="0" i="1" u="none" strike="noStrike" kern="1200" cap="none" spc="0" normalizeH="0" baseline="0" noProof="0" dirty="0">
                <a:ln>
                  <a:noFill/>
                </a:ln>
                <a:solidFill>
                  <a:srgbClr val="413C3A"/>
                </a:solidFill>
                <a:effectLst/>
                <a:uLnTx/>
                <a:uFillTx/>
                <a:latin typeface="Arial"/>
                <a:ea typeface="+mn-ea"/>
                <a:cs typeface="+mn-cs"/>
              </a:rPr>
              <a:t> with a human for scale</a:t>
            </a:r>
            <a:endParaRPr lang="en-US" sz="1000" i="1" noProof="0" dirty="0">
              <a:solidFill>
                <a:srgbClr val="413C3A"/>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rgbClr val="413C3A"/>
                </a:solidFill>
                <a:latin typeface="Arial"/>
              </a:rPr>
              <a:t>from E. Bianco et al. (2009)</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pic>
        <p:nvPicPr>
          <p:cNvPr id="16" name="Picture 15" descr="Impact Hub Zurich | University of Zurich - Impact Hub Zurich">
            <a:extLst>
              <a:ext uri="{FF2B5EF4-FFF2-40B4-BE49-F238E27FC236}">
                <a16:creationId xmlns:a16="http://schemas.microsoft.com/office/drawing/2014/main" id="{E7521757-6313-0C57-E40E-EACDDCAD1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iorob logo ‒ BioRob ‐ EPFL">
            <a:extLst>
              <a:ext uri="{FF2B5EF4-FFF2-40B4-BE49-F238E27FC236}">
                <a16:creationId xmlns:a16="http://schemas.microsoft.com/office/drawing/2014/main" id="{0F84C39C-FBBA-F53B-CB6A-287647AEC4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8" name="Date Placeholder 3">
            <a:extLst>
              <a:ext uri="{FF2B5EF4-FFF2-40B4-BE49-F238E27FC236}">
                <a16:creationId xmlns:a16="http://schemas.microsoft.com/office/drawing/2014/main" id="{F74695FD-CC0B-0A97-F538-520A407701C3}"/>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9" name="Picture 2" descr="Empa - Swiss Federal Laboratories for Materials Science and Technology">
            <a:extLst>
              <a:ext uri="{FF2B5EF4-FFF2-40B4-BE49-F238E27FC236}">
                <a16:creationId xmlns:a16="http://schemas.microsoft.com/office/drawing/2014/main" id="{FE88E461-25B1-52F0-8CA8-E239D45C9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rtistic reconstruction of Doedicurus clavicaudatus, with a human for... |  Download Scientific Diagram">
            <a:extLst>
              <a:ext uri="{FF2B5EF4-FFF2-40B4-BE49-F238E27FC236}">
                <a16:creationId xmlns:a16="http://schemas.microsoft.com/office/drawing/2014/main" id="{85225C0B-8ED4-780A-5934-E8CFA12AC2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836" y="1352540"/>
            <a:ext cx="3973039" cy="178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1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fade">
                                      <p:cBhvr>
                                        <p:cTn id="38" dur="500"/>
                                        <p:tgtEl>
                                          <p:spTgt spid="2">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fade">
                                      <p:cBhvr>
                                        <p:cTn id="4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3FCC9B-FA50-8E3B-2710-89B3A1E95011}"/>
              </a:ext>
            </a:extLst>
          </p:cNvPr>
          <p:cNvSpPr>
            <a:spLocks noGrp="1"/>
          </p:cNvSpPr>
          <p:nvPr>
            <p:ph type="title"/>
          </p:nvPr>
        </p:nvSpPr>
        <p:spPr/>
        <p:txBody>
          <a:bodyPr/>
          <a:lstStyle/>
          <a:p>
            <a:r>
              <a:rPr lang="en-US" dirty="0"/>
              <a:t>Forces and torques</a:t>
            </a:r>
          </a:p>
        </p:txBody>
      </p:sp>
      <p:sp>
        <p:nvSpPr>
          <p:cNvPr id="5" name="Footer Placeholder 4">
            <a:extLst>
              <a:ext uri="{FF2B5EF4-FFF2-40B4-BE49-F238E27FC236}">
                <a16:creationId xmlns:a16="http://schemas.microsoft.com/office/drawing/2014/main" id="{0B427C78-BD85-8F1E-26BA-9D481D7D6676}"/>
              </a:ext>
            </a:extLst>
          </p:cNvPr>
          <p:cNvSpPr>
            <a:spLocks noGrp="1"/>
          </p:cNvSpPr>
          <p:nvPr>
            <p:ph type="ftr" sz="quarter" idx="11"/>
          </p:nvPr>
        </p:nvSpPr>
        <p:spPr/>
        <p:txBody>
          <a:bodyPr/>
          <a:lstStyle/>
          <a:p>
            <a:r>
              <a:rPr lang="fr-FR" dirty="0"/>
              <a:t>Olivier Lonneux</a:t>
            </a:r>
          </a:p>
        </p:txBody>
      </p:sp>
      <p:sp>
        <p:nvSpPr>
          <p:cNvPr id="6" name="Slide Number Placeholder 5">
            <a:extLst>
              <a:ext uri="{FF2B5EF4-FFF2-40B4-BE49-F238E27FC236}">
                <a16:creationId xmlns:a16="http://schemas.microsoft.com/office/drawing/2014/main" id="{F6941A35-7D54-9E97-DD7E-C58AC0A64070}"/>
              </a:ext>
            </a:extLst>
          </p:cNvPr>
          <p:cNvSpPr>
            <a:spLocks noGrp="1"/>
          </p:cNvSpPr>
          <p:nvPr>
            <p:ph type="sldNum" sz="quarter" idx="12"/>
          </p:nvPr>
        </p:nvSpPr>
        <p:spPr/>
        <p:txBody>
          <a:bodyPr/>
          <a:lstStyle/>
          <a:p>
            <a:fld id="{E1E1CD7C-2161-7D43-862E-CE4C333CD873}" type="slidenum">
              <a:rPr lang="fr-FR" smtClean="0"/>
              <a:pPr/>
              <a:t>40</a:t>
            </a:fld>
            <a:endParaRPr lang="fr-FR" dirty="0"/>
          </a:p>
        </p:txBody>
      </p:sp>
      <p:graphicFrame>
        <p:nvGraphicFramePr>
          <p:cNvPr id="7" name="Content Placeholder 6">
            <a:extLst>
              <a:ext uri="{FF2B5EF4-FFF2-40B4-BE49-F238E27FC236}">
                <a16:creationId xmlns:a16="http://schemas.microsoft.com/office/drawing/2014/main" id="{7B20B21D-52B7-F12C-5BD7-FBF81B2AAA2A}"/>
              </a:ext>
            </a:extLst>
          </p:cNvPr>
          <p:cNvGraphicFramePr>
            <a:graphicFrameLocks/>
          </p:cNvGraphicFramePr>
          <p:nvPr/>
        </p:nvGraphicFramePr>
        <p:xfrm>
          <a:off x="1296365" y="2268638"/>
          <a:ext cx="9529591" cy="3651349"/>
        </p:xfrm>
        <a:graphic>
          <a:graphicData uri="http://schemas.openxmlformats.org/drawingml/2006/table">
            <a:tbl>
              <a:tblPr>
                <a:tableStyleId>{69CF1AB2-1976-4502-BF36-3FF5EA218861}</a:tableStyleId>
              </a:tblPr>
              <a:tblGrid>
                <a:gridCol w="1348859">
                  <a:extLst>
                    <a:ext uri="{9D8B030D-6E8A-4147-A177-3AD203B41FA5}">
                      <a16:colId xmlns:a16="http://schemas.microsoft.com/office/drawing/2014/main" val="3492939160"/>
                    </a:ext>
                  </a:extLst>
                </a:gridCol>
                <a:gridCol w="1348859">
                  <a:extLst>
                    <a:ext uri="{9D8B030D-6E8A-4147-A177-3AD203B41FA5}">
                      <a16:colId xmlns:a16="http://schemas.microsoft.com/office/drawing/2014/main" val="101982780"/>
                    </a:ext>
                  </a:extLst>
                </a:gridCol>
                <a:gridCol w="1348859">
                  <a:extLst>
                    <a:ext uri="{9D8B030D-6E8A-4147-A177-3AD203B41FA5}">
                      <a16:colId xmlns:a16="http://schemas.microsoft.com/office/drawing/2014/main" val="1680316008"/>
                    </a:ext>
                  </a:extLst>
                </a:gridCol>
                <a:gridCol w="1348859">
                  <a:extLst>
                    <a:ext uri="{9D8B030D-6E8A-4147-A177-3AD203B41FA5}">
                      <a16:colId xmlns:a16="http://schemas.microsoft.com/office/drawing/2014/main" val="338421451"/>
                    </a:ext>
                  </a:extLst>
                </a:gridCol>
                <a:gridCol w="1348859">
                  <a:extLst>
                    <a:ext uri="{9D8B030D-6E8A-4147-A177-3AD203B41FA5}">
                      <a16:colId xmlns:a16="http://schemas.microsoft.com/office/drawing/2014/main" val="3499724819"/>
                    </a:ext>
                  </a:extLst>
                </a:gridCol>
                <a:gridCol w="1348859">
                  <a:extLst>
                    <a:ext uri="{9D8B030D-6E8A-4147-A177-3AD203B41FA5}">
                      <a16:colId xmlns:a16="http://schemas.microsoft.com/office/drawing/2014/main" val="2885753031"/>
                    </a:ext>
                  </a:extLst>
                </a:gridCol>
                <a:gridCol w="1436437">
                  <a:extLst>
                    <a:ext uri="{9D8B030D-6E8A-4147-A177-3AD203B41FA5}">
                      <a16:colId xmlns:a16="http://schemas.microsoft.com/office/drawing/2014/main" val="1737656707"/>
                    </a:ext>
                  </a:extLst>
                </a:gridCol>
              </a:tblGrid>
              <a:tr h="1003522">
                <a:tc>
                  <a:txBody>
                    <a:bodyPr/>
                    <a:lstStyle/>
                    <a:p>
                      <a:pPr algn="ctr" fontAlgn="b"/>
                      <a:r>
                        <a:rPr lang="en-US" sz="1200" b="1" u="none" strike="noStrike" dirty="0">
                          <a:effectLst/>
                          <a:latin typeface="+mn-lt"/>
                        </a:rPr>
                        <a:t>Segment</a:t>
                      </a:r>
                      <a:endParaRPr lang="en-US" sz="1200" b="1" i="0" u="none" strike="noStrike" dirty="0">
                        <a:solidFill>
                          <a:srgbClr val="000000"/>
                        </a:solidFill>
                        <a:effectLst/>
                        <a:latin typeface="+mn-lt"/>
                      </a:endParaRPr>
                    </a:p>
                  </a:txBody>
                  <a:tcPr marL="5470" marR="5470" marT="5470" marB="0" anchor="ctr"/>
                </a:tc>
                <a:tc>
                  <a:txBody>
                    <a:bodyPr/>
                    <a:lstStyle/>
                    <a:p>
                      <a:pPr algn="ctr" fontAlgn="b"/>
                      <a:r>
                        <a:rPr lang="en-US" sz="1200" b="1" u="none" strike="noStrike" dirty="0">
                          <a:effectLst/>
                          <a:latin typeface="+mn-lt"/>
                        </a:rPr>
                        <a:t>Cross sectional radius at proximal end [cm]</a:t>
                      </a:r>
                      <a:endParaRPr lang="en-US" sz="1200" b="1" i="0" u="none" strike="noStrike" dirty="0">
                        <a:solidFill>
                          <a:srgbClr val="000000"/>
                        </a:solidFill>
                        <a:effectLst/>
                        <a:latin typeface="+mn-lt"/>
                      </a:endParaRPr>
                    </a:p>
                  </a:txBody>
                  <a:tcPr marL="5470" marR="5470" marT="5470" marB="0" anchor="ctr"/>
                </a:tc>
                <a:tc>
                  <a:txBody>
                    <a:bodyPr/>
                    <a:lstStyle/>
                    <a:p>
                      <a:pPr algn="ctr" fontAlgn="b"/>
                      <a:r>
                        <a:rPr lang="en-US" sz="1200" b="1" u="none" strike="noStrike" dirty="0">
                          <a:effectLst/>
                          <a:latin typeface="+mn-lt"/>
                        </a:rPr>
                        <a:t>Cross sectional area at proximal end [cm</a:t>
                      </a:r>
                      <a:r>
                        <a:rPr lang="en-US" sz="1200" b="1" u="none" strike="noStrike" baseline="30000" dirty="0">
                          <a:effectLst/>
                          <a:latin typeface="+mn-lt"/>
                        </a:rPr>
                        <a:t>2</a:t>
                      </a:r>
                      <a:r>
                        <a:rPr lang="en-US" sz="1200" b="1" u="none" strike="noStrike" dirty="0">
                          <a:effectLst/>
                          <a:latin typeface="+mn-lt"/>
                        </a:rPr>
                        <a:t>]</a:t>
                      </a:r>
                      <a:endParaRPr lang="en-US" sz="1200" b="1" i="0" u="none" strike="noStrike" dirty="0">
                        <a:solidFill>
                          <a:srgbClr val="000000"/>
                        </a:solidFill>
                        <a:effectLst/>
                        <a:latin typeface="+mn-lt"/>
                      </a:endParaRPr>
                    </a:p>
                  </a:txBody>
                  <a:tcPr marL="5470" marR="5470" marT="5470" marB="0" anchor="ctr"/>
                </a:tc>
                <a:tc>
                  <a:txBody>
                    <a:bodyPr/>
                    <a:lstStyle/>
                    <a:p>
                      <a:pPr algn="ctr" fontAlgn="b"/>
                      <a:r>
                        <a:rPr lang="en-US" sz="1200" b="1" u="none" strike="noStrike" dirty="0">
                          <a:effectLst/>
                          <a:latin typeface="+mn-lt"/>
                        </a:rPr>
                        <a:t>Cross sectional area of muscle </a:t>
                      </a:r>
                      <a:r>
                        <a:rPr lang="en-US" sz="1200" b="1" i="0" u="none" strike="noStrike" dirty="0">
                          <a:effectLst/>
                          <a:latin typeface="+mn-lt"/>
                        </a:rPr>
                        <a:t>[cm</a:t>
                      </a:r>
                      <a:r>
                        <a:rPr lang="en-US" sz="1200" b="1" i="0" u="none" strike="noStrike" baseline="30000" dirty="0">
                          <a:effectLst/>
                          <a:latin typeface="+mn-lt"/>
                        </a:rPr>
                        <a:t>2</a:t>
                      </a:r>
                      <a:r>
                        <a:rPr lang="en-US" sz="1200" b="1" i="0" u="none" strike="noStrike" dirty="0">
                          <a:effectLst/>
                          <a:latin typeface="+mn-lt"/>
                        </a:rPr>
                        <a:t>]</a:t>
                      </a:r>
                      <a:endParaRPr lang="en-US" sz="1200" b="1" i="0" u="none" strike="noStrike" dirty="0">
                        <a:solidFill>
                          <a:srgbClr val="000000"/>
                        </a:solidFill>
                        <a:effectLst/>
                        <a:latin typeface="+mn-lt"/>
                      </a:endParaRPr>
                    </a:p>
                  </a:txBody>
                  <a:tcPr marL="5470" marR="5470" marT="5470" marB="0" anchor="ctr"/>
                </a:tc>
                <a:tc>
                  <a:txBody>
                    <a:bodyPr/>
                    <a:lstStyle/>
                    <a:p>
                      <a:pPr algn="ctr" fontAlgn="b"/>
                      <a:r>
                        <a:rPr lang="en-US" sz="1200" b="1" u="none" strike="noStrike" dirty="0">
                          <a:effectLst/>
                          <a:latin typeface="+mn-lt"/>
                        </a:rPr>
                        <a:t>Force [</a:t>
                      </a:r>
                      <a:r>
                        <a:rPr lang="en-US" sz="1200" b="1" u="none" strike="noStrike" dirty="0" err="1">
                          <a:effectLst/>
                          <a:latin typeface="+mn-lt"/>
                        </a:rPr>
                        <a:t>kN</a:t>
                      </a:r>
                      <a:r>
                        <a:rPr lang="en-US" sz="1200" b="1" u="none" strike="noStrike" dirty="0">
                          <a:effectLst/>
                          <a:latin typeface="+mn-lt"/>
                        </a:rPr>
                        <a:t>]</a:t>
                      </a:r>
                      <a:endParaRPr lang="en-US" sz="1200" b="1" i="0" u="none" strike="noStrike" dirty="0">
                        <a:solidFill>
                          <a:srgbClr val="000000"/>
                        </a:solidFill>
                        <a:effectLst/>
                        <a:latin typeface="+mn-lt"/>
                      </a:endParaRPr>
                    </a:p>
                  </a:txBody>
                  <a:tcPr marL="5470" marR="5470" marT="5470" marB="0" anchor="ctr"/>
                </a:tc>
                <a:tc>
                  <a:txBody>
                    <a:bodyPr/>
                    <a:lstStyle/>
                    <a:p>
                      <a:pPr algn="ctr" fontAlgn="b"/>
                      <a:r>
                        <a:rPr lang="en-US" sz="1200" b="1" u="none" strike="noStrike" dirty="0">
                          <a:effectLst/>
                          <a:latin typeface="+mn-lt"/>
                        </a:rPr>
                        <a:t>Muscle half width [cm]</a:t>
                      </a:r>
                      <a:endParaRPr lang="en-US" sz="1200" b="1" i="0" u="none" strike="noStrike" dirty="0">
                        <a:solidFill>
                          <a:srgbClr val="000000"/>
                        </a:solidFill>
                        <a:effectLst/>
                        <a:latin typeface="+mn-lt"/>
                      </a:endParaRPr>
                    </a:p>
                  </a:txBody>
                  <a:tcPr marL="5470" marR="5470" marT="5470" marB="0" anchor="ctr"/>
                </a:tc>
                <a:tc>
                  <a:txBody>
                    <a:bodyPr/>
                    <a:lstStyle/>
                    <a:p>
                      <a:pPr algn="ctr" fontAlgn="b"/>
                      <a:r>
                        <a:rPr lang="en-US" sz="1200" b="1" u="none" strike="noStrike" dirty="0">
                          <a:effectLst/>
                          <a:latin typeface="+mn-lt"/>
                        </a:rPr>
                        <a:t>Torque at base of link [Nm]</a:t>
                      </a:r>
                      <a:endParaRPr lang="en-US" sz="12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4050095621"/>
                  </a:ext>
                </a:extLst>
              </a:tr>
              <a:tr h="378261">
                <a:tc>
                  <a:txBody>
                    <a:bodyPr/>
                    <a:lstStyle/>
                    <a:p>
                      <a:pPr algn="ctr" fontAlgn="b"/>
                      <a:r>
                        <a:rPr lang="en-US" sz="1400" b="1" u="none" strike="noStrike">
                          <a:effectLst/>
                          <a:latin typeface="+mn-lt"/>
                        </a:rPr>
                        <a:t>1</a:t>
                      </a:r>
                      <a:endParaRPr lang="en-US" sz="1400" b="1" i="0" u="none" strike="noStrike">
                        <a:solidFill>
                          <a:srgbClr val="000000"/>
                        </a:solidFill>
                        <a:effectLst/>
                        <a:latin typeface="+mn-lt"/>
                      </a:endParaRPr>
                    </a:p>
                  </a:txBody>
                  <a:tcPr marL="5470" marR="5470" marT="5470" marB="0" anchor="ctr"/>
                </a:tc>
                <a:tc>
                  <a:txBody>
                    <a:bodyPr/>
                    <a:lstStyle/>
                    <a:p>
                      <a:pPr algn="ctr" fontAlgn="b"/>
                      <a:endParaRPr lang="en-US" sz="1400" b="0" i="0" u="none" strike="noStrike" dirty="0">
                        <a:solidFill>
                          <a:srgbClr val="000000"/>
                        </a:solidFill>
                        <a:effectLst/>
                        <a:latin typeface="+mn-lt"/>
                      </a:endParaRPr>
                    </a:p>
                  </a:txBody>
                  <a:tcPr marL="5470" marR="5470" marT="5470" marB="0" anchor="ctr"/>
                </a:tc>
                <a:tc>
                  <a:txBody>
                    <a:bodyPr/>
                    <a:lstStyle/>
                    <a:p>
                      <a:pPr algn="ctr" fontAlgn="b"/>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810</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8.10</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20</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1620</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2499754873"/>
                  </a:ext>
                </a:extLst>
              </a:tr>
              <a:tr h="378261">
                <a:tc>
                  <a:txBody>
                    <a:bodyPr/>
                    <a:lstStyle/>
                    <a:p>
                      <a:pPr algn="ctr" fontAlgn="b"/>
                      <a:r>
                        <a:rPr lang="en-US" sz="1400" b="1" u="none" strike="noStrike">
                          <a:effectLst/>
                          <a:latin typeface="+mn-lt"/>
                        </a:rPr>
                        <a:t>2</a:t>
                      </a:r>
                      <a:endParaRPr lang="en-US" sz="1400" b="1" i="0" u="none" strike="noStrike">
                        <a:solidFill>
                          <a:srgbClr val="000000"/>
                        </a:solidFill>
                        <a:effectLst/>
                        <a:latin typeface="+mn-lt"/>
                      </a:endParaRPr>
                    </a:p>
                  </a:txBody>
                  <a:tcPr marL="5470" marR="5470" marT="5470" marB="0" anchor="ctr"/>
                </a:tc>
                <a:tc>
                  <a:txBody>
                    <a:bodyPr/>
                    <a:lstStyle/>
                    <a:p>
                      <a:pPr algn="ctr" fontAlgn="b"/>
                      <a:r>
                        <a:rPr lang="en-US" sz="1400" b="0" i="0" u="none" strike="noStrike" dirty="0">
                          <a:solidFill>
                            <a:srgbClr val="000000"/>
                          </a:solidFill>
                          <a:effectLst/>
                          <a:latin typeface="+mn-lt"/>
                        </a:rPr>
                        <a:t>32</a:t>
                      </a:r>
                    </a:p>
                  </a:txBody>
                  <a:tcPr marL="5470" marR="5470" marT="5470" marB="0" anchor="ctr"/>
                </a:tc>
                <a:tc>
                  <a:txBody>
                    <a:bodyPr/>
                    <a:lstStyle/>
                    <a:p>
                      <a:pPr algn="ctr" fontAlgn="b"/>
                      <a:r>
                        <a:rPr lang="en-US" sz="1400" u="none" strike="noStrike" baseline="0" dirty="0">
                          <a:effectLst/>
                          <a:latin typeface="+mn-lt"/>
                        </a:rPr>
                        <a:t>3285</a:t>
                      </a:r>
                      <a:endParaRPr lang="en-US" sz="1400" b="0" i="0" u="none" strike="noStrike" baseline="0"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2190</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21.90</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5.5</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1205</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3083217282"/>
                  </a:ext>
                </a:extLst>
              </a:tr>
              <a:tr h="378261">
                <a:tc>
                  <a:txBody>
                    <a:bodyPr/>
                    <a:lstStyle/>
                    <a:p>
                      <a:pPr algn="ctr" fontAlgn="b"/>
                      <a:r>
                        <a:rPr lang="en-US" sz="1400" b="1" u="none" strike="noStrike">
                          <a:effectLst/>
                          <a:latin typeface="+mn-lt"/>
                        </a:rPr>
                        <a:t>3</a:t>
                      </a:r>
                      <a:endParaRPr lang="en-US" sz="1400" b="1" i="0" u="none" strike="noStrike">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27</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2281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1521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11.21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5.5</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836</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1732249844"/>
                  </a:ext>
                </a:extLst>
              </a:tr>
              <a:tr h="378261">
                <a:tc>
                  <a:txBody>
                    <a:bodyPr/>
                    <a:lstStyle/>
                    <a:p>
                      <a:pPr algn="ctr" fontAlgn="b"/>
                      <a:r>
                        <a:rPr lang="en-US" sz="1400" b="1" u="none" strike="noStrike">
                          <a:effectLst/>
                          <a:latin typeface="+mn-lt"/>
                        </a:rPr>
                        <a:t>4</a:t>
                      </a:r>
                      <a:endParaRPr lang="en-US" sz="1400" b="1" i="0" u="none" strike="noStrike">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22</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1584</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1056</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0" i="0" u="none" strike="noStrike" dirty="0">
                          <a:solidFill>
                            <a:srgbClr val="000000"/>
                          </a:solidFill>
                          <a:effectLst/>
                          <a:latin typeface="+mn-lt"/>
                        </a:rPr>
                        <a:t>10.56</a:t>
                      </a:r>
                    </a:p>
                  </a:txBody>
                  <a:tcPr marL="5470" marR="5470" marT="5470" marB="0" anchor="ctr"/>
                </a:tc>
                <a:tc>
                  <a:txBody>
                    <a:bodyPr/>
                    <a:lstStyle/>
                    <a:p>
                      <a:pPr algn="ctr" fontAlgn="b"/>
                      <a:r>
                        <a:rPr lang="en-US" sz="1400" u="none" strike="noStrike" dirty="0">
                          <a:effectLst/>
                          <a:latin typeface="+mn-lt"/>
                        </a:rPr>
                        <a:t>5.5</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581</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2778937528"/>
                  </a:ext>
                </a:extLst>
              </a:tr>
              <a:tr h="378261">
                <a:tc>
                  <a:txBody>
                    <a:bodyPr/>
                    <a:lstStyle/>
                    <a:p>
                      <a:pPr algn="ctr" fontAlgn="b"/>
                      <a:r>
                        <a:rPr lang="en-US" sz="1400" b="1" u="none" strike="noStrike">
                          <a:effectLst/>
                          <a:latin typeface="+mn-lt"/>
                        </a:rPr>
                        <a:t>5</a:t>
                      </a:r>
                      <a:endParaRPr lang="en-US" sz="1400" b="1" i="0" u="none" strike="noStrike">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19</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1100</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733</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7.34</a:t>
                      </a:r>
                      <a:endParaRPr lang="en-US" sz="1400" b="0" i="0" u="none" strike="noStrike" dirty="0">
                        <a:solidFill>
                          <a:srgbClr val="000000"/>
                        </a:solidFill>
                        <a:effectLst/>
                        <a:latin typeface="+mn-lt"/>
                      </a:endParaRPr>
                    </a:p>
                  </a:txBody>
                  <a:tcPr marL="5470" marR="5470" marT="5470" marB="0" anchor="ct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u="none" strike="noStrike" dirty="0">
                          <a:effectLst/>
                          <a:latin typeface="+mn-lt"/>
                        </a:rPr>
                        <a:t>5.5</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403</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3855001740"/>
                  </a:ext>
                </a:extLst>
              </a:tr>
              <a:tr h="378261">
                <a:tc>
                  <a:txBody>
                    <a:bodyPr/>
                    <a:lstStyle/>
                    <a:p>
                      <a:pPr algn="ctr" fontAlgn="b"/>
                      <a:r>
                        <a:rPr lang="en-US" sz="1400" b="1" u="none" strike="noStrike" dirty="0">
                          <a:effectLst/>
                          <a:latin typeface="+mn-lt"/>
                        </a:rPr>
                        <a:t>6</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16</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764</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509</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5.09</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5.5</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280</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1205495663"/>
                  </a:ext>
                </a:extLst>
              </a:tr>
              <a:tr h="378261">
                <a:tc>
                  <a:txBody>
                    <a:bodyPr/>
                    <a:lstStyle/>
                    <a:p>
                      <a:pPr algn="ctr" fontAlgn="b"/>
                      <a:r>
                        <a:rPr lang="en-US" sz="1400" b="1" u="none" strike="noStrike" dirty="0">
                          <a:effectLst/>
                          <a:latin typeface="+mn-lt"/>
                        </a:rPr>
                        <a:t>Club</a:t>
                      </a:r>
                      <a:endParaRPr lang="en-US" sz="1400" b="1"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13</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531</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354</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3.54</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u="none" strike="noStrike" dirty="0">
                          <a:effectLst/>
                          <a:latin typeface="+mn-lt"/>
                        </a:rPr>
                        <a:t>5.5</a:t>
                      </a:r>
                      <a:endParaRPr lang="en-US" sz="1400" b="0" i="0" u="none" strike="noStrike" dirty="0">
                        <a:solidFill>
                          <a:srgbClr val="000000"/>
                        </a:solidFill>
                        <a:effectLst/>
                        <a:latin typeface="+mn-lt"/>
                      </a:endParaRPr>
                    </a:p>
                  </a:txBody>
                  <a:tcPr marL="5470" marR="5470" marT="5470" marB="0" anchor="ctr"/>
                </a:tc>
                <a:tc>
                  <a:txBody>
                    <a:bodyPr/>
                    <a:lstStyle/>
                    <a:p>
                      <a:pPr algn="ctr" fontAlgn="b"/>
                      <a:r>
                        <a:rPr lang="en-US" sz="1400" b="1" u="none" strike="noStrike" dirty="0">
                          <a:effectLst/>
                          <a:latin typeface="+mn-lt"/>
                        </a:rPr>
                        <a:t>195</a:t>
                      </a:r>
                      <a:endParaRPr lang="en-US" sz="1400" b="1" i="0" u="none" strike="noStrike" dirty="0">
                        <a:solidFill>
                          <a:srgbClr val="000000"/>
                        </a:solidFill>
                        <a:effectLst/>
                        <a:latin typeface="+mn-lt"/>
                      </a:endParaRPr>
                    </a:p>
                  </a:txBody>
                  <a:tcPr marL="5470" marR="5470" marT="5470" marB="0" anchor="ctr"/>
                </a:tc>
                <a:extLst>
                  <a:ext uri="{0D108BD9-81ED-4DB2-BD59-A6C34878D82A}">
                    <a16:rowId xmlns:a16="http://schemas.microsoft.com/office/drawing/2014/main" val="305509157"/>
                  </a:ext>
                </a:extLst>
              </a:tr>
            </a:tbl>
          </a:graphicData>
        </a:graphic>
      </p:graphicFrame>
      <p:sp>
        <p:nvSpPr>
          <p:cNvPr id="8" name="Content Placeholder 2">
            <a:extLst>
              <a:ext uri="{FF2B5EF4-FFF2-40B4-BE49-F238E27FC236}">
                <a16:creationId xmlns:a16="http://schemas.microsoft.com/office/drawing/2014/main" id="{700889E0-700C-CEDB-056A-D17DD669E2F9}"/>
              </a:ext>
            </a:extLst>
          </p:cNvPr>
          <p:cNvSpPr txBox="1">
            <a:spLocks/>
          </p:cNvSpPr>
          <p:nvPr/>
        </p:nvSpPr>
        <p:spPr>
          <a:xfrm>
            <a:off x="1200712" y="938016"/>
            <a:ext cx="10420270" cy="1430338"/>
          </a:xfrm>
          <a:prstGeom prst="rect">
            <a:avLst/>
          </a:prstGeom>
        </p:spPr>
        <p:txBody>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Derived from the muscles cross-sectional area and length</a:t>
            </a:r>
          </a:p>
          <a:p>
            <a:r>
              <a:rPr lang="en-US" dirty="0"/>
              <a:t>Using 20 N/cm</a:t>
            </a:r>
            <a:r>
              <a:rPr lang="en-US" baseline="30000" dirty="0"/>
              <a:t>2 </a:t>
            </a:r>
            <a:r>
              <a:rPr lang="en-US" dirty="0"/>
              <a:t>as a specific tension for concentric contraction </a:t>
            </a:r>
            <a:r>
              <a:rPr lang="en-US" i="1" dirty="0"/>
              <a:t>(V.M. </a:t>
            </a:r>
            <a:r>
              <a:rPr lang="en-US" i="1" dirty="0" err="1"/>
              <a:t>Arbour</a:t>
            </a:r>
            <a:r>
              <a:rPr lang="en-US" i="1" dirty="0"/>
              <a:t>, 2009)</a:t>
            </a:r>
          </a:p>
        </p:txBody>
      </p:sp>
      <p:pic>
        <p:nvPicPr>
          <p:cNvPr id="2" name="Picture 1" descr="Impact Hub Zurich | University of Zurich - Impact Hub Zurich">
            <a:extLst>
              <a:ext uri="{FF2B5EF4-FFF2-40B4-BE49-F238E27FC236}">
                <a16:creationId xmlns:a16="http://schemas.microsoft.com/office/drawing/2014/main" id="{07A66367-9FE1-8713-E710-BA5F7D7E0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iorob logo ‒ BioRob ‐ EPFL">
            <a:extLst>
              <a:ext uri="{FF2B5EF4-FFF2-40B4-BE49-F238E27FC236}">
                <a16:creationId xmlns:a16="http://schemas.microsoft.com/office/drawing/2014/main" id="{C4E00EF0-D074-9212-BDD4-1209EF962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4">
            <a:extLst>
              <a:ext uri="{FF2B5EF4-FFF2-40B4-BE49-F238E27FC236}">
                <a16:creationId xmlns:a16="http://schemas.microsoft.com/office/drawing/2014/main" id="{FA4338EF-D58F-E239-52AB-308CE2D63F20}"/>
              </a:ext>
            </a:extLst>
          </p:cNvPr>
          <p:cNvSpPr>
            <a:spLocks noGrp="1"/>
          </p:cNvSpPr>
          <p:nvPr>
            <p:ph type="dt" sz="half" idx="10"/>
          </p:nvPr>
        </p:nvSpPr>
        <p:spPr>
          <a:xfrm rot="16200000">
            <a:off x="-1628775" y="3705225"/>
            <a:ext cx="4454525" cy="1214438"/>
          </a:xfrm>
        </p:spPr>
        <p:txBody>
          <a:bodyPr/>
          <a:lstStyle/>
          <a:p>
            <a:r>
              <a:rPr lang="fr-FR" dirty="0"/>
              <a:t>Master </a:t>
            </a:r>
            <a:r>
              <a:rPr lang="fr-FR" dirty="0" err="1"/>
              <a:t>thesis</a:t>
            </a:r>
            <a:r>
              <a:rPr lang="fr-FR" dirty="0"/>
              <a:t> </a:t>
            </a:r>
            <a:r>
              <a:rPr lang="fr-FR" dirty="0" err="1"/>
              <a:t>presentation</a:t>
            </a:r>
            <a:endParaRPr lang="fr-FR" dirty="0"/>
          </a:p>
        </p:txBody>
      </p:sp>
      <p:pic>
        <p:nvPicPr>
          <p:cNvPr id="11" name="Picture 2" descr="Empa - Swiss Federal Laboratories for Materials Science and Technology">
            <a:extLst>
              <a:ext uri="{FF2B5EF4-FFF2-40B4-BE49-F238E27FC236}">
                <a16:creationId xmlns:a16="http://schemas.microsoft.com/office/drawing/2014/main" id="{F68BD612-4D04-9F45-2490-12D5D09A9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76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654C7-337A-74B1-2093-8FB139DD28C5}"/>
              </a:ext>
            </a:extLst>
          </p:cNvPr>
          <p:cNvSpPr>
            <a:spLocks noGrp="1"/>
          </p:cNvSpPr>
          <p:nvPr>
            <p:ph type="title"/>
          </p:nvPr>
        </p:nvSpPr>
        <p:spPr/>
        <p:txBody>
          <a:bodyPr/>
          <a:lstStyle/>
          <a:p>
            <a:r>
              <a:rPr lang="en-US" dirty="0"/>
              <a:t>Vertebrae</a:t>
            </a:r>
          </a:p>
        </p:txBody>
      </p:sp>
      <p:sp>
        <p:nvSpPr>
          <p:cNvPr id="5" name="Footer Placeholder 4">
            <a:extLst>
              <a:ext uri="{FF2B5EF4-FFF2-40B4-BE49-F238E27FC236}">
                <a16:creationId xmlns:a16="http://schemas.microsoft.com/office/drawing/2014/main" id="{B739E6B9-8E67-F538-0486-BDC67139C807}"/>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33" b="0" i="0" u="none" strike="noStrike" kern="1200" cap="none" spc="0" normalizeH="0" baseline="0" noProof="0" dirty="0">
                <a:ln>
                  <a:noFill/>
                </a:ln>
                <a:solidFill>
                  <a:srgbClr val="413C3A"/>
                </a:solidFill>
                <a:effectLst/>
                <a:uLnTx/>
                <a:uFillTx/>
                <a:latin typeface="Arial" panose="020B0604020202020204" pitchFamily="34" charset="0"/>
                <a:ea typeface="+mn-ea"/>
                <a:cs typeface="+mn-cs"/>
              </a:rPr>
              <a:t>Olivier Lonneux</a:t>
            </a:r>
          </a:p>
        </p:txBody>
      </p:sp>
      <p:sp>
        <p:nvSpPr>
          <p:cNvPr id="6" name="Slide Number Placeholder 5">
            <a:extLst>
              <a:ext uri="{FF2B5EF4-FFF2-40B4-BE49-F238E27FC236}">
                <a16:creationId xmlns:a16="http://schemas.microsoft.com/office/drawing/2014/main" id="{57A5FE38-BF9F-6965-DE17-E35B3069E8B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1E1CD7C-2161-7D43-862E-CE4C333CD873}" type="slidenum">
              <a:rPr kumimoji="0" lang="fr-FR" sz="933" b="1" i="0" u="none" strike="noStrike" kern="1200" cap="none" spc="0" normalizeH="0" baseline="0" noProof="0" smtClean="0">
                <a:ln>
                  <a:noFill/>
                </a:ln>
                <a:solidFill>
                  <a:srgbClr val="413C3A"/>
                </a:solidFill>
                <a:effectLst/>
                <a:uLnTx/>
                <a:uFillTx/>
                <a:latin typeface="Franklin Gothic Demi Con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fr-FR" sz="933" b="1" i="0" u="none" strike="noStrike" kern="1200" cap="none" spc="0" normalizeH="0" baseline="0" noProof="0" dirty="0">
              <a:ln>
                <a:noFill/>
              </a:ln>
              <a:solidFill>
                <a:srgbClr val="413C3A"/>
              </a:solidFill>
              <a:effectLst/>
              <a:uLnTx/>
              <a:uFillTx/>
              <a:latin typeface="Franklin Gothic Demi Cond"/>
              <a:ea typeface="+mn-ea"/>
              <a:cs typeface="+mn-cs"/>
            </a:endParaRPr>
          </a:p>
        </p:txBody>
      </p:sp>
      <p:pic>
        <p:nvPicPr>
          <p:cNvPr id="11" name="Content Placeholder 10" descr="A picture containing map&#10;&#10;Description automatically generated">
            <a:extLst>
              <a:ext uri="{FF2B5EF4-FFF2-40B4-BE49-F238E27FC236}">
                <a16:creationId xmlns:a16="http://schemas.microsoft.com/office/drawing/2014/main" id="{7F869FDC-4B82-5780-5C66-BF6012479E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5707" y="1170781"/>
            <a:ext cx="5231557" cy="4516437"/>
          </a:xfrm>
        </p:spPr>
      </p:pic>
      <p:pic>
        <p:nvPicPr>
          <p:cNvPr id="13" name="Content Placeholder 8" descr="A picture containing soft-finned fish, shark&#10;&#10;Description automatically generated">
            <a:extLst>
              <a:ext uri="{FF2B5EF4-FFF2-40B4-BE49-F238E27FC236}">
                <a16:creationId xmlns:a16="http://schemas.microsoft.com/office/drawing/2014/main" id="{56174DD9-0C0A-4813-6BEF-4E74B3A68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294665" y="1038886"/>
            <a:ext cx="3414543" cy="45164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mpact Hub Zurich | University of Zurich - Impact Hub Zurich">
            <a:extLst>
              <a:ext uri="{FF2B5EF4-FFF2-40B4-BE49-F238E27FC236}">
                <a16:creationId xmlns:a16="http://schemas.microsoft.com/office/drawing/2014/main" id="{EF9F4645-DB77-0F5F-CB3E-E7D087F01B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Biorob logo ‒ BioRob ‐ EPFL">
            <a:extLst>
              <a:ext uri="{FF2B5EF4-FFF2-40B4-BE49-F238E27FC236}">
                <a16:creationId xmlns:a16="http://schemas.microsoft.com/office/drawing/2014/main" id="{A3837E47-2883-BFE0-5C86-00A961553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4">
            <a:extLst>
              <a:ext uri="{FF2B5EF4-FFF2-40B4-BE49-F238E27FC236}">
                <a16:creationId xmlns:a16="http://schemas.microsoft.com/office/drawing/2014/main" id="{89C4C36B-C163-01CD-6E5B-68EE0C91C05C}"/>
              </a:ext>
            </a:extLst>
          </p:cNvPr>
          <p:cNvSpPr txBox="1">
            <a:spLocks/>
          </p:cNvSpPr>
          <p:nvPr/>
        </p:nvSpPr>
        <p:spPr>
          <a:xfrm rot="16200000">
            <a:off x="-1476151" y="3857003"/>
            <a:ext cx="4454736" cy="1215365"/>
          </a:xfrm>
          <a:prstGeom prst="rect">
            <a:avLst/>
          </a:prstGeom>
        </p:spPr>
        <p:txBody>
          <a:bodyPr vert="horz" lIns="91440" tIns="45720" rIns="91440" bIns="45720" rtlCol="0" anchor="ctr"/>
          <a:lstStyle>
            <a:defPPr>
              <a:defRPr lang="en-US"/>
            </a:defPPr>
            <a:lvl1pPr marL="0" algn="l" defTabSz="914400" rtl="0" eaLnBrk="1" latinLnBrk="0" hangingPunct="1">
              <a:defRPr sz="933" kern="1200">
                <a:solidFill>
                  <a:schemeClr val="accent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0" name="Date Placeholder 4">
            <a:extLst>
              <a:ext uri="{FF2B5EF4-FFF2-40B4-BE49-F238E27FC236}">
                <a16:creationId xmlns:a16="http://schemas.microsoft.com/office/drawing/2014/main" id="{D23F1B30-B88F-791C-D5F2-66713354502C}"/>
              </a:ext>
            </a:extLst>
          </p:cNvPr>
          <p:cNvSpPr>
            <a:spLocks noGrp="1"/>
          </p:cNvSpPr>
          <p:nvPr>
            <p:ph type="dt" sz="half" idx="10"/>
          </p:nvPr>
        </p:nvSpPr>
        <p:spPr>
          <a:xfrm rot="16200000">
            <a:off x="-1628775" y="3705225"/>
            <a:ext cx="4454525" cy="1214438"/>
          </a:xfrm>
        </p:spPr>
        <p:txBody>
          <a:bodyPr/>
          <a:lstStyle/>
          <a:p>
            <a:r>
              <a:rPr lang="fr-FR" dirty="0"/>
              <a:t>Master </a:t>
            </a:r>
            <a:r>
              <a:rPr lang="fr-FR" dirty="0" err="1"/>
              <a:t>thesis</a:t>
            </a:r>
            <a:r>
              <a:rPr lang="fr-FR" dirty="0"/>
              <a:t> </a:t>
            </a:r>
            <a:r>
              <a:rPr lang="fr-FR" dirty="0" err="1"/>
              <a:t>presentation</a:t>
            </a:r>
            <a:endParaRPr lang="fr-FR" dirty="0"/>
          </a:p>
        </p:txBody>
      </p:sp>
    </p:spTree>
    <p:extLst>
      <p:ext uri="{BB962C8B-B14F-4D97-AF65-F5344CB8AC3E}">
        <p14:creationId xmlns:p14="http://schemas.microsoft.com/office/powerpoint/2010/main" val="49503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6182B7-C490-1E07-3C6B-E3D7CA8FF3DA}"/>
              </a:ext>
            </a:extLst>
          </p:cNvPr>
          <p:cNvSpPr>
            <a:spLocks noGrp="1"/>
          </p:cNvSpPr>
          <p:nvPr>
            <p:ph idx="1"/>
          </p:nvPr>
        </p:nvSpPr>
        <p:spPr/>
        <p:txBody>
          <a:bodyPr/>
          <a:lstStyle/>
          <a:p>
            <a:endParaRPr lang="en-US" dirty="0"/>
          </a:p>
        </p:txBody>
      </p:sp>
      <p:sp>
        <p:nvSpPr>
          <p:cNvPr id="3" name="Picture Placeholder 2">
            <a:extLst>
              <a:ext uri="{FF2B5EF4-FFF2-40B4-BE49-F238E27FC236}">
                <a16:creationId xmlns:a16="http://schemas.microsoft.com/office/drawing/2014/main" id="{7C918F70-019E-97C9-EEE2-A4D0AEE4BE4D}"/>
              </a:ext>
            </a:extLst>
          </p:cNvPr>
          <p:cNvSpPr>
            <a:spLocks noGrp="1"/>
          </p:cNvSpPr>
          <p:nvPr>
            <p:ph type="pic" sz="quarter" idx="13"/>
          </p:nvPr>
        </p:nvSpPr>
        <p:spPr/>
        <p:txBody>
          <a:bodyPr/>
          <a:lstStyle/>
          <a:p>
            <a:endParaRPr lang="en-US"/>
          </a:p>
        </p:txBody>
      </p:sp>
      <p:sp>
        <p:nvSpPr>
          <p:cNvPr id="6" name="Footer Placeholder 5">
            <a:extLst>
              <a:ext uri="{FF2B5EF4-FFF2-40B4-BE49-F238E27FC236}">
                <a16:creationId xmlns:a16="http://schemas.microsoft.com/office/drawing/2014/main" id="{E0098622-20C5-A0D8-40D2-D53335FEAEA5}"/>
              </a:ext>
            </a:extLst>
          </p:cNvPr>
          <p:cNvSpPr>
            <a:spLocks noGrp="1"/>
          </p:cNvSpPr>
          <p:nvPr>
            <p:ph type="ftr" sz="quarter" idx="15"/>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B73FBC20-D9DE-38FC-C4D0-D90F3475E375}"/>
              </a:ext>
            </a:extLst>
          </p:cNvPr>
          <p:cNvSpPr>
            <a:spLocks noGrp="1"/>
          </p:cNvSpPr>
          <p:nvPr>
            <p:ph type="sldNum" sz="quarter" idx="16"/>
          </p:nvPr>
        </p:nvSpPr>
        <p:spPr/>
        <p:txBody>
          <a:bodyPr/>
          <a:lstStyle/>
          <a:p>
            <a:fld id="{E1E1CD7C-2161-7D43-862E-CE4C333CD873}" type="slidenum">
              <a:rPr lang="fr-FR" smtClean="0"/>
              <a:pPr/>
              <a:t>42</a:t>
            </a:fld>
            <a:endParaRPr lang="fr-FR" dirty="0"/>
          </a:p>
        </p:txBody>
      </p:sp>
      <p:pic>
        <p:nvPicPr>
          <p:cNvPr id="8" name="Picture 7">
            <a:extLst>
              <a:ext uri="{FF2B5EF4-FFF2-40B4-BE49-F238E27FC236}">
                <a16:creationId xmlns:a16="http://schemas.microsoft.com/office/drawing/2014/main" id="{8453CB37-FC14-B4EC-AF8E-793FC779D468}"/>
              </a:ext>
            </a:extLst>
          </p:cNvPr>
          <p:cNvPicPr>
            <a:picLocks noChangeAspect="1"/>
          </p:cNvPicPr>
          <p:nvPr/>
        </p:nvPicPr>
        <p:blipFill>
          <a:blip r:embed="rId2"/>
          <a:stretch>
            <a:fillRect/>
          </a:stretch>
        </p:blipFill>
        <p:spPr>
          <a:xfrm>
            <a:off x="1330792" y="1723509"/>
            <a:ext cx="9530415" cy="3889402"/>
          </a:xfrm>
          <a:prstGeom prst="rect">
            <a:avLst/>
          </a:prstGeom>
        </p:spPr>
      </p:pic>
      <p:pic>
        <p:nvPicPr>
          <p:cNvPr id="10" name="Picture 9" descr="Impact Hub Zurich | University of Zurich - Impact Hub Zurich">
            <a:extLst>
              <a:ext uri="{FF2B5EF4-FFF2-40B4-BE49-F238E27FC236}">
                <a16:creationId xmlns:a16="http://schemas.microsoft.com/office/drawing/2014/main" id="{AC2696B1-ACCF-E6F1-F34B-4C2048D55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iorob logo ‒ BioRob ‐ EPFL">
            <a:extLst>
              <a:ext uri="{FF2B5EF4-FFF2-40B4-BE49-F238E27FC236}">
                <a16:creationId xmlns:a16="http://schemas.microsoft.com/office/drawing/2014/main" id="{6BED6CDB-B0B9-793A-91AE-34DFE69D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4" name="Date Placeholder 4">
            <a:extLst>
              <a:ext uri="{FF2B5EF4-FFF2-40B4-BE49-F238E27FC236}">
                <a16:creationId xmlns:a16="http://schemas.microsoft.com/office/drawing/2014/main" id="{697576E6-9A48-C86F-79B4-89C5AA275EB8}"/>
              </a:ext>
            </a:extLst>
          </p:cNvPr>
          <p:cNvSpPr>
            <a:spLocks noGrp="1"/>
          </p:cNvSpPr>
          <p:nvPr>
            <p:ph type="dt" sz="half" idx="14"/>
          </p:nvPr>
        </p:nvSpPr>
        <p:spPr>
          <a:xfrm rot="16200000">
            <a:off x="-1628775" y="3705225"/>
            <a:ext cx="4454525" cy="1214438"/>
          </a:xfrm>
        </p:spPr>
        <p:txBody>
          <a:bodyPr/>
          <a:lstStyle/>
          <a:p>
            <a:r>
              <a:rPr lang="fr-FR" dirty="0"/>
              <a:t>Master </a:t>
            </a:r>
            <a:r>
              <a:rPr lang="fr-FR" dirty="0" err="1"/>
              <a:t>thesis</a:t>
            </a:r>
            <a:r>
              <a:rPr lang="fr-FR" dirty="0"/>
              <a:t> </a:t>
            </a:r>
            <a:r>
              <a:rPr lang="fr-FR" dirty="0" err="1"/>
              <a:t>presentation</a:t>
            </a:r>
            <a:endParaRPr lang="fr-FR" dirty="0"/>
          </a:p>
        </p:txBody>
      </p:sp>
      <p:pic>
        <p:nvPicPr>
          <p:cNvPr id="15" name="Picture 2" descr="Empa - Swiss Federal Laboratories for Materials Science and Technology">
            <a:extLst>
              <a:ext uri="{FF2B5EF4-FFF2-40B4-BE49-F238E27FC236}">
                <a16:creationId xmlns:a16="http://schemas.microsoft.com/office/drawing/2014/main" id="{E60FC1F5-A30B-CF19-879E-1D45F7B0F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4C293EBA-BB4B-DEAC-8839-3E4D5366E9DC}"/>
              </a:ext>
            </a:extLst>
          </p:cNvPr>
          <p:cNvSpPr>
            <a:spLocks noGrp="1"/>
          </p:cNvSpPr>
          <p:nvPr>
            <p:ph type="title"/>
          </p:nvPr>
        </p:nvSpPr>
        <p:spPr>
          <a:xfrm>
            <a:off x="1206500" y="239713"/>
            <a:ext cx="4889500" cy="1430337"/>
          </a:xfrm>
        </p:spPr>
        <p:txBody>
          <a:bodyPr/>
          <a:lstStyle/>
          <a:p>
            <a:r>
              <a:rPr lang="en-US" dirty="0"/>
              <a:t>Vertebrae</a:t>
            </a:r>
          </a:p>
        </p:txBody>
      </p:sp>
    </p:spTree>
    <p:extLst>
      <p:ext uri="{BB962C8B-B14F-4D97-AF65-F5344CB8AC3E}">
        <p14:creationId xmlns:p14="http://schemas.microsoft.com/office/powerpoint/2010/main" val="120444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9FBB83-04E3-702B-EF05-D0F68AEFA3FF}"/>
              </a:ext>
            </a:extLst>
          </p:cNvPr>
          <p:cNvSpPr>
            <a:spLocks noGrp="1"/>
          </p:cNvSpPr>
          <p:nvPr>
            <p:ph type="title"/>
          </p:nvPr>
        </p:nvSpPr>
        <p:spPr>
          <a:xfrm>
            <a:off x="1206501" y="239405"/>
            <a:ext cx="4889500" cy="573395"/>
          </a:xfrm>
        </p:spPr>
        <p:txBody>
          <a:bodyPr/>
          <a:lstStyle/>
          <a:p>
            <a:r>
              <a:rPr lang="en-US" dirty="0"/>
              <a:t>Real scale ?</a:t>
            </a:r>
          </a:p>
        </p:txBody>
      </p:sp>
      <p:sp>
        <p:nvSpPr>
          <p:cNvPr id="6" name="Footer Placeholder 5">
            <a:extLst>
              <a:ext uri="{FF2B5EF4-FFF2-40B4-BE49-F238E27FC236}">
                <a16:creationId xmlns:a16="http://schemas.microsoft.com/office/drawing/2014/main" id="{46685F73-5243-B889-8855-62A789B08815}"/>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933" b="0" i="0" u="none" strike="noStrike" kern="1200" cap="none" spc="0" normalizeH="0" baseline="0" noProof="0" dirty="0">
                <a:ln>
                  <a:noFill/>
                </a:ln>
                <a:solidFill>
                  <a:srgbClr val="413C3A"/>
                </a:solidFill>
                <a:effectLst/>
                <a:uLnTx/>
                <a:uFillTx/>
                <a:latin typeface="Arial" panose="020B0604020202020204" pitchFamily="34" charset="0"/>
                <a:ea typeface="+mn-ea"/>
                <a:cs typeface="+mn-cs"/>
              </a:rPr>
              <a:t>Olivier Lonneux</a:t>
            </a:r>
          </a:p>
        </p:txBody>
      </p:sp>
      <p:sp>
        <p:nvSpPr>
          <p:cNvPr id="7" name="Slide Number Placeholder 6">
            <a:extLst>
              <a:ext uri="{FF2B5EF4-FFF2-40B4-BE49-F238E27FC236}">
                <a16:creationId xmlns:a16="http://schemas.microsoft.com/office/drawing/2014/main" id="{C4F1A66D-6A9D-162F-6821-9A83960B22F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1E1CD7C-2161-7D43-862E-CE4C333CD873}" type="slidenum">
              <a:rPr kumimoji="0" lang="fr-FR" sz="933" b="1" i="0" u="none" strike="noStrike" kern="1200" cap="none" spc="0" normalizeH="0" baseline="0" noProof="0" smtClean="0">
                <a:ln>
                  <a:noFill/>
                </a:ln>
                <a:solidFill>
                  <a:srgbClr val="413C3A"/>
                </a:solidFill>
                <a:effectLst/>
                <a:uLnTx/>
                <a:uFillTx/>
                <a:latin typeface="Franklin Gothic Demi Cond"/>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fr-FR" sz="933" b="1" i="0" u="none" strike="noStrike" kern="1200" cap="none" spc="0" normalizeH="0" baseline="0" noProof="0" dirty="0">
              <a:ln>
                <a:noFill/>
              </a:ln>
              <a:solidFill>
                <a:srgbClr val="413C3A"/>
              </a:solidFill>
              <a:effectLst/>
              <a:uLnTx/>
              <a:uFillTx/>
              <a:latin typeface="Franklin Gothic Demi Cond"/>
              <a:ea typeface="+mn-ea"/>
              <a:cs typeface="+mn-cs"/>
            </a:endParaRPr>
          </a:p>
        </p:txBody>
      </p:sp>
      <p:sp>
        <p:nvSpPr>
          <p:cNvPr id="17" name="Content Placeholder 1">
            <a:extLst>
              <a:ext uri="{FF2B5EF4-FFF2-40B4-BE49-F238E27FC236}">
                <a16:creationId xmlns:a16="http://schemas.microsoft.com/office/drawing/2014/main" id="{CC52C3F3-D009-6AB5-92C7-75CB2515F212}"/>
              </a:ext>
            </a:extLst>
          </p:cNvPr>
          <p:cNvSpPr txBox="1">
            <a:spLocks/>
          </p:cNvSpPr>
          <p:nvPr/>
        </p:nvSpPr>
        <p:spPr>
          <a:xfrm>
            <a:off x="1206500" y="1309446"/>
            <a:ext cx="6758940" cy="4798760"/>
          </a:xfrm>
          <a:prstGeom prst="rect">
            <a:avLst/>
          </a:prstGeom>
        </p:spPr>
        <p:txBody>
          <a:bodyPr vert="horz" lIns="180000" tIns="45720" rIns="91440" bIns="45720" rtlCol="0">
            <a:normAutofit lnSpcReduction="10000"/>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E30613"/>
              </a:buClr>
            </a:pPr>
            <a:r>
              <a:rPr kumimoji="0" lang="en-US" sz="24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The total mass of the tail is around 180 kg making it difficult to design a full-scale robot</a:t>
            </a:r>
          </a:p>
          <a:p>
            <a:pPr>
              <a:buClr>
                <a:srgbClr val="E30613"/>
              </a:buClr>
            </a:pPr>
            <a:r>
              <a:rPr kumimoji="0" lang="en-US" sz="2400"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A simplified version was imagined:</a:t>
            </a:r>
          </a:p>
          <a:p>
            <a:pPr lvl="1">
              <a:buClr>
                <a:srgbClr val="E30613"/>
              </a:buClr>
            </a:pPr>
            <a:r>
              <a:rPr kumimoji="0" lang="en-US"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Actuated by 6 </a:t>
            </a:r>
            <a:r>
              <a:rPr kumimoji="0" lang="en-US" b="0" i="0" u="none" strike="noStrike" kern="1200" cap="none" spc="0" normalizeH="0" baseline="0" noProof="0" dirty="0" err="1">
                <a:ln>
                  <a:noFill/>
                </a:ln>
                <a:solidFill>
                  <a:srgbClr val="413C3A"/>
                </a:solidFill>
                <a:effectLst/>
                <a:uLnTx/>
                <a:uFillTx/>
                <a:latin typeface="Arial" panose="020B0604020202020204" pitchFamily="34" charset="0"/>
                <a:ea typeface="+mn-ea"/>
                <a:cs typeface="Arial" panose="020B0604020202020204" pitchFamily="34" charset="0"/>
              </a:rPr>
              <a:t>kNm</a:t>
            </a:r>
            <a:r>
              <a:rPr kumimoji="0" lang="en-US"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 hydraulic motor at EMPA</a:t>
            </a:r>
          </a:p>
          <a:p>
            <a:pPr lvl="1">
              <a:buClr>
                <a:srgbClr val="E30613"/>
              </a:buClr>
            </a:pPr>
            <a:r>
              <a:rPr kumimoji="0" lang="en-US"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A steel rod with a square (d ~ 70mm) or round section (d ~ 80mm) would mimic the caudal sheath </a:t>
            </a:r>
          </a:p>
          <a:p>
            <a:pPr lvl="1">
              <a:spcBef>
                <a:spcPts val="1000"/>
              </a:spcBef>
              <a:buClr>
                <a:srgbClr val="E30613"/>
              </a:buClr>
              <a:buSzPct val="90000"/>
              <a:buFont typeface="Wingdings" pitchFamily="2" charset="2"/>
              <a:buChar char="§"/>
            </a:pPr>
            <a:r>
              <a:rPr kumimoji="0" lang="en-US"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rPr>
              <a:t>Combined with a “bone-like” tip using synthetic bone</a:t>
            </a:r>
          </a:p>
          <a:p>
            <a:pPr>
              <a:buClr>
                <a:srgbClr val="E30613"/>
              </a:buClr>
            </a:pPr>
            <a:r>
              <a:rPr lang="en-US" dirty="0">
                <a:solidFill>
                  <a:srgbClr val="413C3A"/>
                </a:solidFill>
              </a:rPr>
              <a:t>A second option was to use a transport chain and rigidify some section of the chain with steel plate to represents the links, the system would then be actuated using tendons</a:t>
            </a:r>
          </a:p>
          <a:p>
            <a:pPr marL="0" indent="0">
              <a:buClr>
                <a:srgbClr val="E30613"/>
              </a:buClr>
              <a:buNone/>
            </a:pPr>
            <a:r>
              <a:rPr lang="en-US" dirty="0">
                <a:solidFill>
                  <a:srgbClr val="413C3A"/>
                </a:solidFill>
                <a:sym typeface="Wingdings" panose="05000000000000000000" pitchFamily="2" charset="2"/>
              </a:rPr>
              <a:t>	 Postponed</a:t>
            </a:r>
            <a:endParaRPr lang="en-US" dirty="0">
              <a:solidFill>
                <a:srgbClr val="413C3A"/>
              </a:solidFill>
            </a:endParaRPr>
          </a:p>
          <a:p>
            <a:pPr>
              <a:buClr>
                <a:srgbClr val="E30613"/>
              </a:buClr>
            </a:pPr>
            <a:endParaRPr kumimoji="0" lang="en-US" b="0" i="0" u="none" strike="noStrike" kern="1200" cap="none" spc="0" normalizeH="0" baseline="0" noProof="0" dirty="0">
              <a:ln>
                <a:noFill/>
              </a:ln>
              <a:solidFill>
                <a:srgbClr val="413C3A"/>
              </a:solidFill>
              <a:effectLst/>
              <a:uLnTx/>
              <a:uFillTx/>
              <a:latin typeface="Arial" panose="020B0604020202020204" pitchFamily="34" charset="0"/>
              <a:ea typeface="+mn-ea"/>
              <a:cs typeface="Arial" panose="020B0604020202020204" pitchFamily="34" charset="0"/>
            </a:endParaRPr>
          </a:p>
        </p:txBody>
      </p:sp>
      <p:pic>
        <p:nvPicPr>
          <p:cNvPr id="8194" name="Picture 2">
            <a:extLst>
              <a:ext uri="{FF2B5EF4-FFF2-40B4-BE49-F238E27FC236}">
                <a16:creationId xmlns:a16="http://schemas.microsoft.com/office/drawing/2014/main" id="{1C1064C3-ABFE-FB57-FB33-08F64D6CE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254" y="712084"/>
            <a:ext cx="1248024" cy="8320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75C887-D1CA-FE43-495F-0F25CE2B3E89}"/>
              </a:ext>
            </a:extLst>
          </p:cNvPr>
          <p:cNvSpPr txBox="1"/>
          <p:nvPr/>
        </p:nvSpPr>
        <p:spPr>
          <a:xfrm>
            <a:off x="10097522" y="1655233"/>
            <a:ext cx="175263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13C3A"/>
                </a:solidFill>
                <a:effectLst/>
                <a:uLnTx/>
                <a:uFillTx/>
                <a:latin typeface="Arial"/>
                <a:ea typeface="+mn-ea"/>
                <a:cs typeface="+mn-cs"/>
              </a:rPr>
              <a:t>Generic sphere, </a:t>
            </a:r>
            <a:r>
              <a:rPr kumimoji="0" lang="en-US" sz="1000" b="0" i="0" u="none" strike="noStrike" kern="1200" cap="none" spc="0" normalizeH="0" baseline="0" noProof="0" dirty="0" err="1">
                <a:ln>
                  <a:noFill/>
                </a:ln>
                <a:solidFill>
                  <a:srgbClr val="413C3A"/>
                </a:solidFill>
                <a:effectLst/>
                <a:uLnTx/>
                <a:uFillTx/>
                <a:latin typeface="Arial"/>
                <a:ea typeface="+mn-ea"/>
                <a:cs typeface="+mn-cs"/>
              </a:rPr>
              <a:t>Synbone</a:t>
            </a:r>
            <a:endParaRPr kumimoji="0" lang="en-US" sz="1000" b="0" i="0" u="none" strike="noStrike" kern="1200" cap="none" spc="0" normalizeH="0" baseline="0" noProof="0" dirty="0">
              <a:ln>
                <a:noFill/>
              </a:ln>
              <a:solidFill>
                <a:srgbClr val="413C3A"/>
              </a:solidFill>
              <a:effectLst/>
              <a:uLnTx/>
              <a:uFillTx/>
              <a:latin typeface="Arial"/>
              <a:ea typeface="+mn-ea"/>
              <a:cs typeface="+mn-cs"/>
            </a:endParaRPr>
          </a:p>
        </p:txBody>
      </p:sp>
      <p:pic>
        <p:nvPicPr>
          <p:cNvPr id="8198" name="Picture 6">
            <a:extLst>
              <a:ext uri="{FF2B5EF4-FFF2-40B4-BE49-F238E27FC236}">
                <a16:creationId xmlns:a16="http://schemas.microsoft.com/office/drawing/2014/main" id="{E54DE76F-FDA6-128C-33E4-819E26AE8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2303" y="712084"/>
            <a:ext cx="1251152" cy="83201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E22F145-4C64-DC96-E5EF-94088395F294}"/>
              </a:ext>
            </a:extLst>
          </p:cNvPr>
          <p:cNvSpPr txBox="1"/>
          <p:nvPr/>
        </p:nvSpPr>
        <p:spPr>
          <a:xfrm>
            <a:off x="8574877" y="1655233"/>
            <a:ext cx="162186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13C3A"/>
                </a:solidFill>
                <a:effectLst/>
                <a:uLnTx/>
                <a:uFillTx/>
                <a:latin typeface="Arial"/>
                <a:ea typeface="+mn-ea"/>
                <a:cs typeface="+mn-cs"/>
              </a:rPr>
              <a:t>Generic bloc, </a:t>
            </a:r>
            <a:r>
              <a:rPr kumimoji="0" lang="en-US" sz="1000" b="0" i="0" u="none" strike="noStrike" kern="1200" cap="none" spc="0" normalizeH="0" baseline="0" noProof="0" dirty="0" err="1">
                <a:ln>
                  <a:noFill/>
                </a:ln>
                <a:solidFill>
                  <a:srgbClr val="413C3A"/>
                </a:solidFill>
                <a:effectLst/>
                <a:uLnTx/>
                <a:uFillTx/>
                <a:latin typeface="Arial"/>
                <a:ea typeface="+mn-ea"/>
                <a:cs typeface="+mn-cs"/>
              </a:rPr>
              <a:t>Synbone</a:t>
            </a:r>
            <a:endParaRPr kumimoji="0" lang="en-US" sz="1000" b="0" i="0" u="none" strike="noStrike" kern="1200" cap="none" spc="0" normalizeH="0" baseline="0" noProof="0" dirty="0">
              <a:ln>
                <a:noFill/>
              </a:ln>
              <a:solidFill>
                <a:srgbClr val="413C3A"/>
              </a:solidFill>
              <a:effectLst/>
              <a:uLnTx/>
              <a:uFillTx/>
              <a:latin typeface="Arial"/>
              <a:ea typeface="+mn-ea"/>
              <a:cs typeface="+mn-cs"/>
            </a:endParaRPr>
          </a:p>
        </p:txBody>
      </p:sp>
      <p:pic>
        <p:nvPicPr>
          <p:cNvPr id="3" name="Picture 2" descr="A picture containing LEGO&#10;&#10;Description automatically generated">
            <a:extLst>
              <a:ext uri="{FF2B5EF4-FFF2-40B4-BE49-F238E27FC236}">
                <a16:creationId xmlns:a16="http://schemas.microsoft.com/office/drawing/2014/main" id="{A371CFD8-8729-43DA-22FA-3B28A6AC0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7197" y="4312285"/>
            <a:ext cx="2740649" cy="1539351"/>
          </a:xfrm>
          <a:prstGeom prst="rect">
            <a:avLst/>
          </a:prstGeom>
        </p:spPr>
      </p:pic>
      <p:pic>
        <p:nvPicPr>
          <p:cNvPr id="19" name="Picture 18" descr="A long rectangular object with a white background&#10;&#10;Description automatically generated">
            <a:extLst>
              <a:ext uri="{FF2B5EF4-FFF2-40B4-BE49-F238E27FC236}">
                <a16:creationId xmlns:a16="http://schemas.microsoft.com/office/drawing/2014/main" id="{40528CEA-F436-B133-08F5-2B3A5C2E8F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2460" y="2119523"/>
            <a:ext cx="3788560" cy="1700850"/>
          </a:xfrm>
          <a:prstGeom prst="rect">
            <a:avLst/>
          </a:prstGeom>
        </p:spPr>
      </p:pic>
      <p:pic>
        <p:nvPicPr>
          <p:cNvPr id="2" name="Picture 1" descr="Impact Hub Zurich | University of Zurich - Impact Hub Zurich">
            <a:extLst>
              <a:ext uri="{FF2B5EF4-FFF2-40B4-BE49-F238E27FC236}">
                <a16:creationId xmlns:a16="http://schemas.microsoft.com/office/drawing/2014/main" id="{5101DF85-2287-22BD-CF0F-EB59F2E4F5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iorob logo ‒ BioRob ‐ EPFL">
            <a:extLst>
              <a:ext uri="{FF2B5EF4-FFF2-40B4-BE49-F238E27FC236}">
                <a16:creationId xmlns:a16="http://schemas.microsoft.com/office/drawing/2014/main" id="{733AD368-3A49-9728-4010-84CE10C832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4">
            <a:extLst>
              <a:ext uri="{FF2B5EF4-FFF2-40B4-BE49-F238E27FC236}">
                <a16:creationId xmlns:a16="http://schemas.microsoft.com/office/drawing/2014/main" id="{6B6CEFF3-8BA2-2903-BC7E-B9339FF8999C}"/>
              </a:ext>
            </a:extLst>
          </p:cNvPr>
          <p:cNvSpPr>
            <a:spLocks noGrp="1"/>
          </p:cNvSpPr>
          <p:nvPr>
            <p:ph type="dt" sz="half" idx="10"/>
          </p:nvPr>
        </p:nvSpPr>
        <p:spPr>
          <a:xfrm rot="16200000">
            <a:off x="-1628775" y="3705225"/>
            <a:ext cx="4454525" cy="1214438"/>
          </a:xfrm>
        </p:spPr>
        <p:txBody>
          <a:bodyPr/>
          <a:lstStyle/>
          <a:p>
            <a:r>
              <a:rPr lang="fr-FR" dirty="0"/>
              <a:t>Master </a:t>
            </a:r>
            <a:r>
              <a:rPr lang="fr-FR" dirty="0" err="1"/>
              <a:t>thesis</a:t>
            </a:r>
            <a:r>
              <a:rPr lang="fr-FR" dirty="0"/>
              <a:t> </a:t>
            </a:r>
            <a:r>
              <a:rPr lang="fr-FR" dirty="0" err="1"/>
              <a:t>presentation</a:t>
            </a:r>
            <a:endParaRPr lang="fr-FR" dirty="0"/>
          </a:p>
        </p:txBody>
      </p:sp>
      <p:pic>
        <p:nvPicPr>
          <p:cNvPr id="12" name="Picture 2" descr="Empa - Swiss Federal Laboratories for Materials Science and Technology">
            <a:extLst>
              <a:ext uri="{FF2B5EF4-FFF2-40B4-BE49-F238E27FC236}">
                <a16:creationId xmlns:a16="http://schemas.microsoft.com/office/drawing/2014/main" id="{12017E2E-828A-9F9D-EBC0-3C55500DE2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40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ack square object on a wooden surface&#10;&#10;Description automatically generated">
            <a:extLst>
              <a:ext uri="{FF2B5EF4-FFF2-40B4-BE49-F238E27FC236}">
                <a16:creationId xmlns:a16="http://schemas.microsoft.com/office/drawing/2014/main" id="{58B7D95D-DC06-C0F3-72D7-26450C7EA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72" y="2525537"/>
            <a:ext cx="3786116" cy="2196315"/>
          </a:xfrm>
          <a:prstGeom prst="rect">
            <a:avLst/>
          </a:prstGeom>
        </p:spPr>
      </p:pic>
      <p:pic>
        <p:nvPicPr>
          <p:cNvPr id="16" name="Picture 15" descr="A black metal object with a roller&#10;&#10;Description automatically generated">
            <a:extLst>
              <a:ext uri="{FF2B5EF4-FFF2-40B4-BE49-F238E27FC236}">
                <a16:creationId xmlns:a16="http://schemas.microsoft.com/office/drawing/2014/main" id="{4B05D854-6A25-5FB5-DE98-9316E235B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088" y="2557304"/>
            <a:ext cx="1468470" cy="2132779"/>
          </a:xfrm>
          <a:prstGeom prst="rect">
            <a:avLst/>
          </a:prstGeom>
        </p:spPr>
      </p:pic>
      <p:pic>
        <p:nvPicPr>
          <p:cNvPr id="9" name="Content Placeholder 8" descr="A picture containing LEGO, table&#10;&#10;Description automatically generated">
            <a:extLst>
              <a:ext uri="{FF2B5EF4-FFF2-40B4-BE49-F238E27FC236}">
                <a16:creationId xmlns:a16="http://schemas.microsoft.com/office/drawing/2014/main" id="{DBD05477-9450-EE59-1F39-E1A2ECB06D5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0884" y="2493768"/>
            <a:ext cx="5582852" cy="2196315"/>
          </a:xfrm>
        </p:spPr>
      </p:pic>
      <p:sp>
        <p:nvSpPr>
          <p:cNvPr id="4" name="Title 3">
            <a:extLst>
              <a:ext uri="{FF2B5EF4-FFF2-40B4-BE49-F238E27FC236}">
                <a16:creationId xmlns:a16="http://schemas.microsoft.com/office/drawing/2014/main" id="{B1500942-DF8C-58AD-DE43-2B876ED8627E}"/>
              </a:ext>
            </a:extLst>
          </p:cNvPr>
          <p:cNvSpPr>
            <a:spLocks noGrp="1"/>
          </p:cNvSpPr>
          <p:nvPr>
            <p:ph type="title"/>
          </p:nvPr>
        </p:nvSpPr>
        <p:spPr/>
        <p:txBody>
          <a:bodyPr/>
          <a:lstStyle/>
          <a:p>
            <a:r>
              <a:rPr lang="en-US" dirty="0"/>
              <a:t>Rotating platform</a:t>
            </a:r>
          </a:p>
        </p:txBody>
      </p:sp>
      <p:sp>
        <p:nvSpPr>
          <p:cNvPr id="6" name="Footer Placeholder 5">
            <a:extLst>
              <a:ext uri="{FF2B5EF4-FFF2-40B4-BE49-F238E27FC236}">
                <a16:creationId xmlns:a16="http://schemas.microsoft.com/office/drawing/2014/main" id="{BDB23AC4-443B-5CFD-D843-E130067C5C30}"/>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11D48F69-0F6E-ABA8-7EF0-5E9764A7A7F2}"/>
              </a:ext>
            </a:extLst>
          </p:cNvPr>
          <p:cNvSpPr>
            <a:spLocks noGrp="1"/>
          </p:cNvSpPr>
          <p:nvPr>
            <p:ph type="sldNum" sz="quarter" idx="12"/>
          </p:nvPr>
        </p:nvSpPr>
        <p:spPr/>
        <p:txBody>
          <a:bodyPr/>
          <a:lstStyle/>
          <a:p>
            <a:fld id="{E1E1CD7C-2161-7D43-862E-CE4C333CD873}" type="slidenum">
              <a:rPr lang="fr-FR" smtClean="0"/>
              <a:pPr/>
              <a:t>44</a:t>
            </a:fld>
            <a:endParaRPr lang="fr-FR" dirty="0"/>
          </a:p>
        </p:txBody>
      </p:sp>
      <p:sp>
        <p:nvSpPr>
          <p:cNvPr id="12" name="Content Placeholder 1">
            <a:extLst>
              <a:ext uri="{FF2B5EF4-FFF2-40B4-BE49-F238E27FC236}">
                <a16:creationId xmlns:a16="http://schemas.microsoft.com/office/drawing/2014/main" id="{2D617F71-D4D0-2CD8-B1A9-05E476790FE4}"/>
              </a:ext>
            </a:extLst>
          </p:cNvPr>
          <p:cNvSpPr txBox="1">
            <a:spLocks/>
          </p:cNvSpPr>
          <p:nvPr/>
        </p:nvSpPr>
        <p:spPr>
          <a:xfrm>
            <a:off x="6289444" y="2084917"/>
            <a:ext cx="5183165" cy="3309723"/>
          </a:xfrm>
          <a:prstGeom prst="rect">
            <a:avLst/>
          </a:prstGeom>
        </p:spPr>
        <p:txBody>
          <a:bodyPr vert="horz" lIns="180000" tIns="45720" rIns="91440" bIns="45720" rtlCol="0">
            <a:normAutofit/>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25x25 square base using aluminum profile and a MDF plate</a:t>
            </a:r>
          </a:p>
          <a:p>
            <a:pPr>
              <a:buClr>
                <a:srgbClr val="E30613"/>
              </a:buClr>
            </a:pPr>
            <a:r>
              <a:rPr lang="en-US" dirty="0" err="1">
                <a:solidFill>
                  <a:srgbClr val="413C3A"/>
                </a:solidFill>
              </a:rPr>
              <a:t>Aluminium</a:t>
            </a:r>
            <a:r>
              <a:rPr lang="en-US" dirty="0">
                <a:solidFill>
                  <a:srgbClr val="413C3A"/>
                </a:solidFill>
              </a:rPr>
              <a:t> plate to rigidify the rotating platform</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Ball bearing support to limit the pressure on the motor axis</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MDF rotating platform</a:t>
            </a:r>
          </a:p>
        </p:txBody>
      </p:sp>
      <p:pic>
        <p:nvPicPr>
          <p:cNvPr id="2" name="Picture 1" descr="Impact Hub Zurich | University of Zurich - Impact Hub Zurich">
            <a:extLst>
              <a:ext uri="{FF2B5EF4-FFF2-40B4-BE49-F238E27FC236}">
                <a16:creationId xmlns:a16="http://schemas.microsoft.com/office/drawing/2014/main" id="{8625D495-CBEC-64B4-105E-753FF4A5A3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iorob logo ‒ BioRob ‐ EPFL">
            <a:extLst>
              <a:ext uri="{FF2B5EF4-FFF2-40B4-BE49-F238E27FC236}">
                <a16:creationId xmlns:a16="http://schemas.microsoft.com/office/drawing/2014/main" id="{CCC37922-4FEA-C820-E5D1-C82EAD0A0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4">
            <a:extLst>
              <a:ext uri="{FF2B5EF4-FFF2-40B4-BE49-F238E27FC236}">
                <a16:creationId xmlns:a16="http://schemas.microsoft.com/office/drawing/2014/main" id="{478F0093-B546-3A0B-4FF6-ED770883EC30}"/>
              </a:ext>
            </a:extLst>
          </p:cNvPr>
          <p:cNvSpPr>
            <a:spLocks noGrp="1"/>
          </p:cNvSpPr>
          <p:nvPr>
            <p:ph type="dt" sz="half" idx="10"/>
          </p:nvPr>
        </p:nvSpPr>
        <p:spPr>
          <a:xfrm rot="16200000">
            <a:off x="-1628775" y="3705225"/>
            <a:ext cx="4454525" cy="1214438"/>
          </a:xfrm>
        </p:spPr>
        <p:txBody>
          <a:bodyPr/>
          <a:lstStyle/>
          <a:p>
            <a:r>
              <a:rPr lang="fr-FR" dirty="0"/>
              <a:t>Master </a:t>
            </a:r>
            <a:r>
              <a:rPr lang="fr-FR" dirty="0" err="1"/>
              <a:t>thesis</a:t>
            </a:r>
            <a:r>
              <a:rPr lang="fr-FR" dirty="0"/>
              <a:t> </a:t>
            </a:r>
            <a:r>
              <a:rPr lang="fr-FR" dirty="0" err="1"/>
              <a:t>presentation</a:t>
            </a:r>
            <a:endParaRPr lang="fr-FR" dirty="0"/>
          </a:p>
        </p:txBody>
      </p:sp>
      <p:pic>
        <p:nvPicPr>
          <p:cNvPr id="11" name="Picture 2" descr="Empa - Swiss Federal Laboratories for Materials Science and Technology">
            <a:extLst>
              <a:ext uri="{FF2B5EF4-FFF2-40B4-BE49-F238E27FC236}">
                <a16:creationId xmlns:a16="http://schemas.microsoft.com/office/drawing/2014/main" id="{82EB9B51-220B-19DC-71B1-1CDE21CBF1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33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00942-DF8C-58AD-DE43-2B876ED8627E}"/>
              </a:ext>
            </a:extLst>
          </p:cNvPr>
          <p:cNvSpPr>
            <a:spLocks noGrp="1"/>
          </p:cNvSpPr>
          <p:nvPr>
            <p:ph type="title"/>
          </p:nvPr>
        </p:nvSpPr>
        <p:spPr/>
        <p:txBody>
          <a:bodyPr/>
          <a:lstStyle/>
          <a:p>
            <a:r>
              <a:rPr lang="en-US" dirty="0"/>
              <a:t>String</a:t>
            </a:r>
          </a:p>
        </p:txBody>
      </p:sp>
      <p:sp>
        <p:nvSpPr>
          <p:cNvPr id="6" name="Footer Placeholder 5">
            <a:extLst>
              <a:ext uri="{FF2B5EF4-FFF2-40B4-BE49-F238E27FC236}">
                <a16:creationId xmlns:a16="http://schemas.microsoft.com/office/drawing/2014/main" id="{BDB23AC4-443B-5CFD-D843-E130067C5C30}"/>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11D48F69-0F6E-ABA8-7EF0-5E9764A7A7F2}"/>
              </a:ext>
            </a:extLst>
          </p:cNvPr>
          <p:cNvSpPr>
            <a:spLocks noGrp="1"/>
          </p:cNvSpPr>
          <p:nvPr>
            <p:ph type="sldNum" sz="quarter" idx="12"/>
          </p:nvPr>
        </p:nvSpPr>
        <p:spPr/>
        <p:txBody>
          <a:bodyPr/>
          <a:lstStyle/>
          <a:p>
            <a:fld id="{E1E1CD7C-2161-7D43-862E-CE4C333CD873}" type="slidenum">
              <a:rPr lang="fr-FR" smtClean="0"/>
              <a:pPr/>
              <a:t>45</a:t>
            </a:fld>
            <a:endParaRPr lang="fr-FR" dirty="0"/>
          </a:p>
        </p:txBody>
      </p:sp>
      <p:sp>
        <p:nvSpPr>
          <p:cNvPr id="28" name="Content Placeholder 1">
            <a:extLst>
              <a:ext uri="{FF2B5EF4-FFF2-40B4-BE49-F238E27FC236}">
                <a16:creationId xmlns:a16="http://schemas.microsoft.com/office/drawing/2014/main" id="{131BED47-524F-FCA3-6A93-60FE7E6946C8}"/>
              </a:ext>
            </a:extLst>
          </p:cNvPr>
          <p:cNvSpPr txBox="1">
            <a:spLocks/>
          </p:cNvSpPr>
          <p:nvPr/>
        </p:nvSpPr>
        <p:spPr>
          <a:xfrm>
            <a:off x="6096000" y="951884"/>
            <a:ext cx="5412318" cy="5240591"/>
          </a:xfrm>
          <a:prstGeom prst="rect">
            <a:avLst/>
          </a:prstGeom>
        </p:spPr>
        <p:txBody>
          <a:bodyPr vert="horz" lIns="180000" tIns="45720" rIns="91440" bIns="45720" rtlCol="0">
            <a:normAutofit lnSpcReduction="10000"/>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First experimented with 0.65 nylon string:</a:t>
            </a:r>
          </a:p>
          <a:p>
            <a:pPr lvl="1">
              <a:spcBef>
                <a:spcPts val="1000"/>
              </a:spcBef>
              <a:buClr>
                <a:srgbClr val="E30613"/>
              </a:buClr>
              <a:buSzPct val="90000"/>
              <a:buFont typeface="Wingdings" pitchFamily="2" charset="2"/>
              <a:buChar char="§"/>
              <a:defRPr/>
            </a:pPr>
            <a:r>
              <a:rPr lang="en-US" dirty="0">
                <a:solidFill>
                  <a:srgbClr val="413C3A"/>
                </a:solidFill>
              </a:rPr>
              <a:t>12 kg maximum weight</a:t>
            </a:r>
          </a:p>
          <a:p>
            <a:pPr lvl="1">
              <a:spcBef>
                <a:spcPts val="1000"/>
              </a:spcBef>
              <a:buClr>
                <a:srgbClr val="E30613"/>
              </a:buClr>
              <a:buSzPct val="90000"/>
              <a:buFont typeface="Wingdings" pitchFamily="2" charset="2"/>
              <a:buChar char="§"/>
              <a:defRPr/>
            </a:pPr>
            <a:r>
              <a:rPr lang="en-US" dirty="0">
                <a:solidFill>
                  <a:srgbClr val="413C3A"/>
                </a:solidFill>
              </a:rPr>
              <a:t>Low friction</a:t>
            </a:r>
          </a:p>
          <a:p>
            <a:pPr lvl="1">
              <a:spcBef>
                <a:spcPts val="1000"/>
              </a:spcBef>
              <a:buClr>
                <a:srgbClr val="E30613"/>
              </a:buClr>
              <a:buSzPct val="90000"/>
              <a:buFont typeface="Wingdings" pitchFamily="2" charset="2"/>
              <a:buChar char="§"/>
              <a:defRPr/>
            </a:pPr>
            <a:r>
              <a:rPr lang="en-US" dirty="0">
                <a:solidFill>
                  <a:srgbClr val="413C3A"/>
                </a:solidFill>
              </a:rPr>
              <a:t>But easily lose some tension and knot can become loose over timer</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endParaRPr lang="en-US" dirty="0">
              <a:solidFill>
                <a:srgbClr val="413C3A"/>
              </a:solidFill>
            </a:endParaRP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Instead, Zeus HPPE Braided Line was used:</a:t>
            </a:r>
          </a:p>
          <a:p>
            <a:pPr lvl="1">
              <a:spcBef>
                <a:spcPts val="1000"/>
              </a:spcBef>
              <a:buClr>
                <a:srgbClr val="E30613"/>
              </a:buClr>
              <a:buSzPct val="90000"/>
              <a:buFont typeface="Wingdings" pitchFamily="2" charset="2"/>
              <a:buChar char="§"/>
              <a:defRPr/>
            </a:pPr>
            <a:r>
              <a:rPr lang="en-US" dirty="0">
                <a:solidFill>
                  <a:srgbClr val="413C3A"/>
                </a:solidFill>
              </a:rPr>
              <a:t>0.6 mm wide</a:t>
            </a:r>
          </a:p>
          <a:p>
            <a:pPr lvl="1">
              <a:spcBef>
                <a:spcPts val="1000"/>
              </a:spcBef>
              <a:buClr>
                <a:srgbClr val="E30613"/>
              </a:buClr>
              <a:buSzPct val="90000"/>
              <a:buFont typeface="Wingdings" pitchFamily="2" charset="2"/>
              <a:buChar char="§"/>
              <a:defRPr/>
            </a:pPr>
            <a:r>
              <a:rPr lang="en-US" dirty="0">
                <a:solidFill>
                  <a:srgbClr val="413C3A"/>
                </a:solidFill>
              </a:rPr>
              <a:t>65 kg maximum weight</a:t>
            </a:r>
          </a:p>
          <a:p>
            <a:pPr lvl="1">
              <a:spcBef>
                <a:spcPts val="1000"/>
              </a:spcBef>
              <a:buClr>
                <a:srgbClr val="E30613"/>
              </a:buClr>
              <a:buSzPct val="90000"/>
              <a:buFont typeface="Wingdings" pitchFamily="2" charset="2"/>
              <a:buChar char="§"/>
              <a:defRPr/>
            </a:pPr>
            <a:r>
              <a:rPr lang="en-US" dirty="0">
                <a:solidFill>
                  <a:srgbClr val="413C3A"/>
                </a:solidFill>
              </a:rPr>
              <a:t>Higher friction but the effect is negligible as the passthrough holes are 2 mm wide</a:t>
            </a:r>
          </a:p>
        </p:txBody>
      </p:sp>
      <p:pic>
        <p:nvPicPr>
          <p:cNvPr id="8" name="Picture 7" descr="A white object on a red surface&#10;&#10;Description automatically generated">
            <a:extLst>
              <a:ext uri="{FF2B5EF4-FFF2-40B4-BE49-F238E27FC236}">
                <a16:creationId xmlns:a16="http://schemas.microsoft.com/office/drawing/2014/main" id="{C7A41E72-F8E3-159D-2578-B6230EA6FB8B}"/>
              </a:ext>
            </a:extLst>
          </p:cNvPr>
          <p:cNvPicPr>
            <a:picLocks noChangeAspect="1"/>
          </p:cNvPicPr>
          <p:nvPr/>
        </p:nvPicPr>
        <p:blipFill rotWithShape="1">
          <a:blip r:embed="rId3">
            <a:extLst>
              <a:ext uri="{28A0092B-C50C-407E-A947-70E740481C1C}">
                <a14:useLocalDpi xmlns:a14="http://schemas.microsoft.com/office/drawing/2010/main" val="0"/>
              </a:ext>
            </a:extLst>
          </a:blip>
          <a:srcRect l="33831" t="39867" r="32345" b="32741"/>
          <a:stretch/>
        </p:blipFill>
        <p:spPr>
          <a:xfrm>
            <a:off x="828041" y="2016207"/>
            <a:ext cx="5123603" cy="3111943"/>
          </a:xfrm>
          <a:prstGeom prst="rect">
            <a:avLst/>
          </a:prstGeom>
        </p:spPr>
      </p:pic>
      <p:pic>
        <p:nvPicPr>
          <p:cNvPr id="11" name="Picture 10" descr="Impact Hub Zurich | University of Zurich - Impact Hub Zurich">
            <a:extLst>
              <a:ext uri="{FF2B5EF4-FFF2-40B4-BE49-F238E27FC236}">
                <a16:creationId xmlns:a16="http://schemas.microsoft.com/office/drawing/2014/main" id="{EDA904A4-17B5-FD17-ADEA-FF7E72B2D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orob logo ‒ BioRob ‐ EPFL">
            <a:extLst>
              <a:ext uri="{FF2B5EF4-FFF2-40B4-BE49-F238E27FC236}">
                <a16:creationId xmlns:a16="http://schemas.microsoft.com/office/drawing/2014/main" id="{54E26FC1-E6EA-0324-D1CB-A014D2D8E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4" name="Date Placeholder 4">
            <a:extLst>
              <a:ext uri="{FF2B5EF4-FFF2-40B4-BE49-F238E27FC236}">
                <a16:creationId xmlns:a16="http://schemas.microsoft.com/office/drawing/2014/main" id="{35F190F5-B0F1-9353-4AC2-81F0412053D0}"/>
              </a:ext>
            </a:extLst>
          </p:cNvPr>
          <p:cNvSpPr>
            <a:spLocks noGrp="1"/>
          </p:cNvSpPr>
          <p:nvPr>
            <p:ph type="dt" sz="half" idx="10"/>
          </p:nvPr>
        </p:nvSpPr>
        <p:spPr>
          <a:xfrm rot="16200000">
            <a:off x="-1628775" y="3705225"/>
            <a:ext cx="4454525" cy="1214438"/>
          </a:xfrm>
        </p:spPr>
        <p:txBody>
          <a:bodyPr/>
          <a:lstStyle/>
          <a:p>
            <a:r>
              <a:rPr lang="fr-FR" dirty="0"/>
              <a:t>Master </a:t>
            </a:r>
            <a:r>
              <a:rPr lang="fr-FR" dirty="0" err="1"/>
              <a:t>thesis</a:t>
            </a:r>
            <a:r>
              <a:rPr lang="fr-FR" dirty="0"/>
              <a:t> </a:t>
            </a:r>
            <a:r>
              <a:rPr lang="fr-FR" dirty="0" err="1"/>
              <a:t>presentation</a:t>
            </a:r>
            <a:endParaRPr lang="fr-FR" dirty="0"/>
          </a:p>
        </p:txBody>
      </p:sp>
      <p:pic>
        <p:nvPicPr>
          <p:cNvPr id="15" name="Picture 2" descr="Empa - Swiss Federal Laboratories for Materials Science and Technology">
            <a:extLst>
              <a:ext uri="{FF2B5EF4-FFF2-40B4-BE49-F238E27FC236}">
                <a16:creationId xmlns:a16="http://schemas.microsoft.com/office/drawing/2014/main" id="{F09128FA-6F2F-2B25-81AA-3A2F7E163D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83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device&#10;&#10;Description automatically generated with low confidence">
            <a:extLst>
              <a:ext uri="{FF2B5EF4-FFF2-40B4-BE49-F238E27FC236}">
                <a16:creationId xmlns:a16="http://schemas.microsoft.com/office/drawing/2014/main" id="{F3D44ADD-DE6E-11C4-E4F9-190312607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529" y="1583595"/>
            <a:ext cx="3816685" cy="3690810"/>
          </a:xfrm>
          <a:prstGeom prst="rect">
            <a:avLst/>
          </a:prstGeom>
        </p:spPr>
      </p:pic>
      <p:sp>
        <p:nvSpPr>
          <p:cNvPr id="4" name="Title 3">
            <a:extLst>
              <a:ext uri="{FF2B5EF4-FFF2-40B4-BE49-F238E27FC236}">
                <a16:creationId xmlns:a16="http://schemas.microsoft.com/office/drawing/2014/main" id="{B1500942-DF8C-58AD-DE43-2B876ED8627E}"/>
              </a:ext>
            </a:extLst>
          </p:cNvPr>
          <p:cNvSpPr>
            <a:spLocks noGrp="1"/>
          </p:cNvSpPr>
          <p:nvPr>
            <p:ph type="title"/>
          </p:nvPr>
        </p:nvSpPr>
        <p:spPr/>
        <p:txBody>
          <a:bodyPr/>
          <a:lstStyle/>
          <a:p>
            <a:r>
              <a:rPr lang="fr-CH" dirty="0"/>
              <a:t>Tail support</a:t>
            </a:r>
            <a:endParaRPr lang="en-US" dirty="0"/>
          </a:p>
        </p:txBody>
      </p:sp>
      <p:sp>
        <p:nvSpPr>
          <p:cNvPr id="6" name="Footer Placeholder 5">
            <a:extLst>
              <a:ext uri="{FF2B5EF4-FFF2-40B4-BE49-F238E27FC236}">
                <a16:creationId xmlns:a16="http://schemas.microsoft.com/office/drawing/2014/main" id="{BDB23AC4-443B-5CFD-D843-E130067C5C30}"/>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11D48F69-0F6E-ABA8-7EF0-5E9764A7A7F2}"/>
              </a:ext>
            </a:extLst>
          </p:cNvPr>
          <p:cNvSpPr>
            <a:spLocks noGrp="1"/>
          </p:cNvSpPr>
          <p:nvPr>
            <p:ph type="sldNum" sz="quarter" idx="12"/>
          </p:nvPr>
        </p:nvSpPr>
        <p:spPr/>
        <p:txBody>
          <a:bodyPr/>
          <a:lstStyle/>
          <a:p>
            <a:fld id="{E1E1CD7C-2161-7D43-862E-CE4C333CD873}" type="slidenum">
              <a:rPr lang="fr-FR" smtClean="0"/>
              <a:pPr/>
              <a:t>46</a:t>
            </a:fld>
            <a:endParaRPr lang="fr-FR" dirty="0"/>
          </a:p>
        </p:txBody>
      </p:sp>
      <p:sp>
        <p:nvSpPr>
          <p:cNvPr id="12" name="Content Placeholder 1">
            <a:extLst>
              <a:ext uri="{FF2B5EF4-FFF2-40B4-BE49-F238E27FC236}">
                <a16:creationId xmlns:a16="http://schemas.microsoft.com/office/drawing/2014/main" id="{2D617F71-D4D0-2CD8-B1A9-05E476790FE4}"/>
              </a:ext>
            </a:extLst>
          </p:cNvPr>
          <p:cNvSpPr txBox="1">
            <a:spLocks/>
          </p:cNvSpPr>
          <p:nvPr/>
        </p:nvSpPr>
        <p:spPr>
          <a:xfrm>
            <a:off x="6463699" y="1805324"/>
            <a:ext cx="5412318" cy="5240591"/>
          </a:xfrm>
          <a:prstGeom prst="rect">
            <a:avLst/>
          </a:prstGeom>
        </p:spPr>
        <p:txBody>
          <a:bodyPr vert="horz" lIns="180000" tIns="45720" rIns="91440" bIns="45720" rtlCol="0">
            <a:normAutofit/>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2 printed support for the motor</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3D printed horn reinforced with carbon fiber</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Tensioning system</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MDF vertical plate to fix the tail fixed with 2 square brackets</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2 stopper to stop the first vertebrae at a 10 degrees angle</a:t>
            </a:r>
          </a:p>
        </p:txBody>
      </p:sp>
      <p:pic>
        <p:nvPicPr>
          <p:cNvPr id="3" name="Picture 2" descr="Impact Hub Zurich | University of Zurich - Impact Hub Zurich">
            <a:extLst>
              <a:ext uri="{FF2B5EF4-FFF2-40B4-BE49-F238E27FC236}">
                <a16:creationId xmlns:a16="http://schemas.microsoft.com/office/drawing/2014/main" id="{805AEA53-3B4B-6823-E8A4-B3120BF0C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iorob logo ‒ BioRob ‐ EPFL">
            <a:extLst>
              <a:ext uri="{FF2B5EF4-FFF2-40B4-BE49-F238E27FC236}">
                <a16:creationId xmlns:a16="http://schemas.microsoft.com/office/drawing/2014/main" id="{84933219-BCBC-CF0A-C069-763022AAA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4">
            <a:extLst>
              <a:ext uri="{FF2B5EF4-FFF2-40B4-BE49-F238E27FC236}">
                <a16:creationId xmlns:a16="http://schemas.microsoft.com/office/drawing/2014/main" id="{E2B7A2EF-7CF1-D39B-7B59-67EF99281F97}"/>
              </a:ext>
            </a:extLst>
          </p:cNvPr>
          <p:cNvSpPr>
            <a:spLocks noGrp="1"/>
          </p:cNvSpPr>
          <p:nvPr>
            <p:ph type="dt" sz="half" idx="10"/>
          </p:nvPr>
        </p:nvSpPr>
        <p:spPr>
          <a:xfrm rot="16200000">
            <a:off x="-1628551" y="3704603"/>
            <a:ext cx="4454736" cy="1215365"/>
          </a:xfrm>
        </p:spPr>
        <p:txBody>
          <a:bodyPr/>
          <a:lstStyle/>
          <a:p>
            <a:r>
              <a:rPr lang="fr-FR" dirty="0"/>
              <a:t>Master </a:t>
            </a:r>
            <a:r>
              <a:rPr lang="fr-FR" dirty="0" err="1"/>
              <a:t>thesis</a:t>
            </a:r>
            <a:r>
              <a:rPr lang="fr-FR" dirty="0"/>
              <a:t> </a:t>
            </a:r>
            <a:r>
              <a:rPr lang="fr-FR" dirty="0" err="1"/>
              <a:t>presentation</a:t>
            </a:r>
            <a:endParaRPr lang="fr-FR" dirty="0"/>
          </a:p>
        </p:txBody>
      </p:sp>
      <p:pic>
        <p:nvPicPr>
          <p:cNvPr id="14" name="Picture 2" descr="Empa - Swiss Federal Laboratories for Materials Science and Technology">
            <a:extLst>
              <a:ext uri="{FF2B5EF4-FFF2-40B4-BE49-F238E27FC236}">
                <a16:creationId xmlns:a16="http://schemas.microsoft.com/office/drawing/2014/main" id="{930FD579-D417-12B3-7988-35FC4B29F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99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00942-DF8C-58AD-DE43-2B876ED8627E}"/>
              </a:ext>
            </a:extLst>
          </p:cNvPr>
          <p:cNvSpPr>
            <a:spLocks noGrp="1"/>
          </p:cNvSpPr>
          <p:nvPr>
            <p:ph type="title"/>
          </p:nvPr>
        </p:nvSpPr>
        <p:spPr/>
        <p:txBody>
          <a:bodyPr/>
          <a:lstStyle/>
          <a:p>
            <a:r>
              <a:rPr lang="en-US" dirty="0"/>
              <a:t>Tail</a:t>
            </a:r>
          </a:p>
        </p:txBody>
      </p:sp>
      <p:sp>
        <p:nvSpPr>
          <p:cNvPr id="5" name="Date Placeholder 4">
            <a:extLst>
              <a:ext uri="{FF2B5EF4-FFF2-40B4-BE49-F238E27FC236}">
                <a16:creationId xmlns:a16="http://schemas.microsoft.com/office/drawing/2014/main" id="{CE111DF0-9124-B30B-697D-EC3AC6B1AFB9}"/>
              </a:ext>
            </a:extLst>
          </p:cNvPr>
          <p:cNvSpPr>
            <a:spLocks noGrp="1"/>
          </p:cNvSpPr>
          <p:nvPr>
            <p:ph type="dt" sz="half" idx="10"/>
          </p:nvPr>
        </p:nvSpPr>
        <p:spPr/>
        <p:txBody>
          <a:bodyPr/>
          <a:lstStyle/>
          <a:p>
            <a:r>
              <a:rPr lang="fr-FR" dirty="0"/>
              <a:t>Master </a:t>
            </a:r>
            <a:r>
              <a:rPr lang="fr-FR" dirty="0" err="1"/>
              <a:t>thesis</a:t>
            </a:r>
            <a:r>
              <a:rPr lang="fr-FR" dirty="0"/>
              <a:t> </a:t>
            </a:r>
            <a:r>
              <a:rPr lang="fr-FR" dirty="0" err="1"/>
              <a:t>presentation</a:t>
            </a:r>
            <a:endParaRPr lang="fr-FR" dirty="0"/>
          </a:p>
        </p:txBody>
      </p:sp>
      <p:sp>
        <p:nvSpPr>
          <p:cNvPr id="6" name="Footer Placeholder 5">
            <a:extLst>
              <a:ext uri="{FF2B5EF4-FFF2-40B4-BE49-F238E27FC236}">
                <a16:creationId xmlns:a16="http://schemas.microsoft.com/office/drawing/2014/main" id="{BDB23AC4-443B-5CFD-D843-E130067C5C30}"/>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11D48F69-0F6E-ABA8-7EF0-5E9764A7A7F2}"/>
              </a:ext>
            </a:extLst>
          </p:cNvPr>
          <p:cNvSpPr>
            <a:spLocks noGrp="1"/>
          </p:cNvSpPr>
          <p:nvPr>
            <p:ph type="sldNum" sz="quarter" idx="12"/>
          </p:nvPr>
        </p:nvSpPr>
        <p:spPr/>
        <p:txBody>
          <a:bodyPr/>
          <a:lstStyle/>
          <a:p>
            <a:fld id="{E1E1CD7C-2161-7D43-862E-CE4C333CD873}" type="slidenum">
              <a:rPr lang="fr-FR" smtClean="0"/>
              <a:pPr/>
              <a:t>47</a:t>
            </a:fld>
            <a:endParaRPr lang="fr-FR" dirty="0"/>
          </a:p>
        </p:txBody>
      </p:sp>
      <p:sp>
        <p:nvSpPr>
          <p:cNvPr id="28" name="Content Placeholder 1">
            <a:extLst>
              <a:ext uri="{FF2B5EF4-FFF2-40B4-BE49-F238E27FC236}">
                <a16:creationId xmlns:a16="http://schemas.microsoft.com/office/drawing/2014/main" id="{131BED47-524F-FCA3-6A93-60FE7E6946C8}"/>
              </a:ext>
            </a:extLst>
          </p:cNvPr>
          <p:cNvSpPr txBox="1">
            <a:spLocks/>
          </p:cNvSpPr>
          <p:nvPr/>
        </p:nvSpPr>
        <p:spPr>
          <a:xfrm>
            <a:off x="6096000" y="951884"/>
            <a:ext cx="5412318" cy="5240591"/>
          </a:xfrm>
          <a:prstGeom prst="rect">
            <a:avLst/>
          </a:prstGeom>
        </p:spPr>
        <p:txBody>
          <a:bodyPr vert="horz" lIns="180000" tIns="45720" rIns="91440" bIns="45720" rtlCol="0">
            <a:normAutofit/>
          </a:bodyPr>
          <a:lstStyle>
            <a:lvl1pPr marL="228594" indent="-228594" algn="l" defTabSz="914377" rtl="0" eaLnBrk="1" latinLnBrk="0" hangingPunct="1">
              <a:lnSpc>
                <a:spcPct val="90000"/>
              </a:lnSpc>
              <a:spcBef>
                <a:spcPts val="1000"/>
              </a:spcBef>
              <a:buClr>
                <a:schemeClr val="accent1"/>
              </a:buClr>
              <a:buSzPct val="90000"/>
              <a:buFont typeface="Wingdings" pitchFamily="2" charset="2"/>
              <a:buChar char="§"/>
              <a:defRPr sz="2400" b="0" i="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Clr>
                <a:schemeClr val="accent1"/>
              </a:buClr>
              <a:buSzPct val="100000"/>
              <a:buFont typeface="Arial" panose="020B0604020202020204" pitchFamily="34" charset="0"/>
              <a:buChar char="•"/>
              <a:defRPr sz="2133" b="0" i="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SzPct val="90000"/>
              <a:buFont typeface="Wingdings" pitchFamily="2" charset="2"/>
              <a:buChar char="§"/>
              <a:defRPr sz="2000" b="0" i="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6 vertebra and the club</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3D printed with laser sintered (SLS) technology in PA220</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err="1">
                <a:solidFill>
                  <a:srgbClr val="413C3A"/>
                </a:solidFill>
              </a:rPr>
              <a:t>Aluminium</a:t>
            </a:r>
            <a:r>
              <a:rPr lang="en-US" dirty="0">
                <a:solidFill>
                  <a:srgbClr val="413C3A"/>
                </a:solidFill>
              </a:rPr>
              <a:t> axis for solid joints</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Teflon inserts to limit friction</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Holes on each side of the vertebrae for the string to pass through</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5 degrees inclined faces to limit the mobility of the joints</a:t>
            </a:r>
          </a:p>
          <a:p>
            <a:pPr marL="228594" marR="0" lvl="0" indent="-228594" algn="l" defTabSz="914377" rtl="0" eaLnBrk="1" fontAlgn="auto" latinLnBrk="0" hangingPunct="1">
              <a:lnSpc>
                <a:spcPct val="90000"/>
              </a:lnSpc>
              <a:spcBef>
                <a:spcPts val="1000"/>
              </a:spcBef>
              <a:spcAft>
                <a:spcPts val="0"/>
              </a:spcAft>
              <a:buClr>
                <a:srgbClr val="E30613"/>
              </a:buClr>
              <a:buSzPct val="90000"/>
              <a:buFont typeface="Wingdings" pitchFamily="2" charset="2"/>
              <a:buChar char="§"/>
              <a:tabLst/>
              <a:defRPr/>
            </a:pPr>
            <a:r>
              <a:rPr lang="en-US" dirty="0">
                <a:solidFill>
                  <a:srgbClr val="413C3A"/>
                </a:solidFill>
              </a:rPr>
              <a:t>Additional axis going through the proximal part of the club to attach the strings</a:t>
            </a:r>
          </a:p>
        </p:txBody>
      </p:sp>
      <p:pic>
        <p:nvPicPr>
          <p:cNvPr id="29" name="Content Placeholder 7" descr="A picture containing LEGO&#10;&#10;Description automatically generated">
            <a:extLst>
              <a:ext uri="{FF2B5EF4-FFF2-40B4-BE49-F238E27FC236}">
                <a16:creationId xmlns:a16="http://schemas.microsoft.com/office/drawing/2014/main" id="{C3E4ED06-5C98-632F-DD6A-4F2C712BF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598" y="1669741"/>
            <a:ext cx="4630503" cy="3006110"/>
          </a:xfrm>
          <a:prstGeom prst="rect">
            <a:avLst/>
          </a:prstGeom>
        </p:spPr>
      </p:pic>
      <p:pic>
        <p:nvPicPr>
          <p:cNvPr id="2" name="Picture 1" descr="Impact Hub Zurich | University of Zurich - Impact Hub Zurich">
            <a:extLst>
              <a:ext uri="{FF2B5EF4-FFF2-40B4-BE49-F238E27FC236}">
                <a16:creationId xmlns:a16="http://schemas.microsoft.com/office/drawing/2014/main" id="{52881C53-B72E-3465-F2C0-F8E460D25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iorob logo ‒ BioRob ‐ EPFL">
            <a:extLst>
              <a:ext uri="{FF2B5EF4-FFF2-40B4-BE49-F238E27FC236}">
                <a16:creationId xmlns:a16="http://schemas.microsoft.com/office/drawing/2014/main" id="{40232928-3BF2-EBB8-B716-279305659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mpa - Swiss Federal Laboratories for Materials Science and Technology">
            <a:extLst>
              <a:ext uri="{FF2B5EF4-FFF2-40B4-BE49-F238E27FC236}">
                <a16:creationId xmlns:a16="http://schemas.microsoft.com/office/drawing/2014/main" id="{1D4B4707-A50A-FA07-DA2E-F833DE771D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8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1570F-43A1-BBBF-CC46-2C69E529B059}"/>
              </a:ext>
            </a:extLst>
          </p:cNvPr>
          <p:cNvSpPr>
            <a:spLocks noGrp="1"/>
          </p:cNvSpPr>
          <p:nvPr>
            <p:ph type="title"/>
          </p:nvPr>
        </p:nvSpPr>
        <p:spPr>
          <a:xfrm>
            <a:off x="1206500" y="239404"/>
            <a:ext cx="6279615" cy="1430337"/>
          </a:xfrm>
        </p:spPr>
        <p:txBody>
          <a:bodyPr/>
          <a:lstStyle/>
          <a:p>
            <a:r>
              <a:rPr lang="en-US" dirty="0"/>
              <a:t>Velocity of impact</a:t>
            </a:r>
          </a:p>
        </p:txBody>
      </p:sp>
      <p:sp>
        <p:nvSpPr>
          <p:cNvPr id="6" name="Footer Placeholder 5">
            <a:extLst>
              <a:ext uri="{FF2B5EF4-FFF2-40B4-BE49-F238E27FC236}">
                <a16:creationId xmlns:a16="http://schemas.microsoft.com/office/drawing/2014/main" id="{B3F423D3-F94D-EEF6-6A14-64F60946D2BE}"/>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66917063-FA7A-05D3-9258-0F3575E6D793}"/>
              </a:ext>
            </a:extLst>
          </p:cNvPr>
          <p:cNvSpPr>
            <a:spLocks noGrp="1"/>
          </p:cNvSpPr>
          <p:nvPr>
            <p:ph type="sldNum" sz="quarter" idx="12"/>
          </p:nvPr>
        </p:nvSpPr>
        <p:spPr/>
        <p:txBody>
          <a:bodyPr/>
          <a:lstStyle/>
          <a:p>
            <a:fld id="{E1E1CD7C-2161-7D43-862E-CE4C333CD873}" type="slidenum">
              <a:rPr lang="fr-FR" smtClean="0"/>
              <a:pPr/>
              <a:t>48</a:t>
            </a:fld>
            <a:endParaRPr lang="fr-FR" dirty="0"/>
          </a:p>
        </p:txBody>
      </p:sp>
      <p:pic>
        <p:nvPicPr>
          <p:cNvPr id="17" name="Picture 16" descr="A screen shot of a graph&#10;&#10;Description automatically generated">
            <a:extLst>
              <a:ext uri="{FF2B5EF4-FFF2-40B4-BE49-F238E27FC236}">
                <a16:creationId xmlns:a16="http://schemas.microsoft.com/office/drawing/2014/main" id="{B642A8E3-8E59-52C8-DFFB-578013551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714" y="1599398"/>
            <a:ext cx="3137042" cy="2091360"/>
          </a:xfrm>
          <a:prstGeom prst="rect">
            <a:avLst/>
          </a:prstGeom>
        </p:spPr>
      </p:pic>
      <p:pic>
        <p:nvPicPr>
          <p:cNvPr id="20" name="Picture 19" descr="A graph with colorful lines&#10;&#10;Description automatically generated">
            <a:extLst>
              <a:ext uri="{FF2B5EF4-FFF2-40B4-BE49-F238E27FC236}">
                <a16:creationId xmlns:a16="http://schemas.microsoft.com/office/drawing/2014/main" id="{61707E64-61ED-09A2-A3F0-7DDFFAB4B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814" y="1599398"/>
            <a:ext cx="3033586" cy="2022390"/>
          </a:xfrm>
          <a:prstGeom prst="rect">
            <a:avLst/>
          </a:prstGeom>
        </p:spPr>
      </p:pic>
      <p:pic>
        <p:nvPicPr>
          <p:cNvPr id="29" name="Picture 28" descr="A graph with green and blue lines&#10;&#10;Description automatically generated">
            <a:extLst>
              <a:ext uri="{FF2B5EF4-FFF2-40B4-BE49-F238E27FC236}">
                <a16:creationId xmlns:a16="http://schemas.microsoft.com/office/drawing/2014/main" id="{3EFE0C85-1163-3863-6D7B-A80FE0D8F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0119" y="3793077"/>
            <a:ext cx="3137041" cy="2091360"/>
          </a:xfrm>
          <a:prstGeom prst="rect">
            <a:avLst/>
          </a:prstGeom>
        </p:spPr>
      </p:pic>
      <p:pic>
        <p:nvPicPr>
          <p:cNvPr id="32" name="Picture 31" descr="A graph on a white background&#10;&#10;Description automatically generated">
            <a:extLst>
              <a:ext uri="{FF2B5EF4-FFF2-40B4-BE49-F238E27FC236}">
                <a16:creationId xmlns:a16="http://schemas.microsoft.com/office/drawing/2014/main" id="{573DC57A-3066-58E4-C9F1-9E15CA872F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043" y="3937957"/>
            <a:ext cx="2966811" cy="1977874"/>
          </a:xfrm>
          <a:prstGeom prst="rect">
            <a:avLst/>
          </a:prstGeom>
        </p:spPr>
      </p:pic>
      <p:pic>
        <p:nvPicPr>
          <p:cNvPr id="44" name="Picture 43" descr="A screen shot of a graph&#10;&#10;Description automatically generated">
            <a:extLst>
              <a:ext uri="{FF2B5EF4-FFF2-40B4-BE49-F238E27FC236}">
                <a16:creationId xmlns:a16="http://schemas.microsoft.com/office/drawing/2014/main" id="{25D760EB-AEA6-1828-0AC8-1D1D6F4C1E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0984" y="3786542"/>
            <a:ext cx="3401451" cy="2267633"/>
          </a:xfrm>
          <a:prstGeom prst="rect">
            <a:avLst/>
          </a:prstGeom>
        </p:spPr>
      </p:pic>
      <p:pic>
        <p:nvPicPr>
          <p:cNvPr id="45" name="Picture 44" descr="A graph on a white background&#10;&#10;Description automatically generated">
            <a:extLst>
              <a:ext uri="{FF2B5EF4-FFF2-40B4-BE49-F238E27FC236}">
                <a16:creationId xmlns:a16="http://schemas.microsoft.com/office/drawing/2014/main" id="{59C6533D-3FD0-9801-136D-371D31F3E8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8924" y="1669741"/>
            <a:ext cx="3185569" cy="2123713"/>
          </a:xfrm>
          <a:prstGeom prst="rect">
            <a:avLst/>
          </a:prstGeom>
        </p:spPr>
      </p:pic>
      <p:sp>
        <p:nvSpPr>
          <p:cNvPr id="46" name="Date Placeholder 3">
            <a:extLst>
              <a:ext uri="{FF2B5EF4-FFF2-40B4-BE49-F238E27FC236}">
                <a16:creationId xmlns:a16="http://schemas.microsoft.com/office/drawing/2014/main" id="{BF07EE2A-C54D-39C8-C2C3-DF14A1FB1529}"/>
              </a:ext>
            </a:extLst>
          </p:cNvPr>
          <p:cNvSpPr>
            <a:spLocks noGrp="1"/>
          </p:cNvSpPr>
          <p:nvPr>
            <p:ph type="dt" sz="half" idx="10"/>
          </p:nvPr>
        </p:nvSpPr>
        <p:spPr>
          <a:xfrm rot="16200000">
            <a:off x="-1628775" y="3705225"/>
            <a:ext cx="4454525" cy="1214438"/>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47" name="Picture 2" descr="Empa - Swiss Federal Laboratories for Materials Science and Technology">
            <a:extLst>
              <a:ext uri="{FF2B5EF4-FFF2-40B4-BE49-F238E27FC236}">
                <a16:creationId xmlns:a16="http://schemas.microsoft.com/office/drawing/2014/main" id="{6BC21F7A-DDE7-D2F1-378C-CFE65A8A92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Impact Hub Zurich | University of Zurich - Impact Hub Zurich">
            <a:extLst>
              <a:ext uri="{FF2B5EF4-FFF2-40B4-BE49-F238E27FC236}">
                <a16:creationId xmlns:a16="http://schemas.microsoft.com/office/drawing/2014/main" id="{81F791E0-69A2-EAEB-383C-84B91AC374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Biorob logo ‒ BioRob ‐ EPFL">
            <a:extLst>
              <a:ext uri="{FF2B5EF4-FFF2-40B4-BE49-F238E27FC236}">
                <a16:creationId xmlns:a16="http://schemas.microsoft.com/office/drawing/2014/main" id="{9E57334F-AF41-A575-F66C-BAF27D8806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0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FAA49E8-28DE-43CD-A906-B30ECB078C2F}"/>
              </a:ext>
            </a:extLst>
          </p:cNvPr>
          <p:cNvSpPr>
            <a:spLocks noGrp="1"/>
          </p:cNvSpPr>
          <p:nvPr>
            <p:ph sz="half" idx="1"/>
          </p:nvPr>
        </p:nvSpPr>
        <p:spPr>
          <a:xfrm>
            <a:off x="843280" y="1259765"/>
            <a:ext cx="5978733" cy="4454737"/>
          </a:xfrm>
        </p:spPr>
        <p:txBody>
          <a:bodyPr>
            <a:normAutofit fontScale="92500"/>
          </a:bodyPr>
          <a:lstStyle/>
          <a:p>
            <a:r>
              <a:rPr lang="en-US" dirty="0"/>
              <a:t>The </a:t>
            </a:r>
            <a:r>
              <a:rPr lang="en-US" dirty="0" err="1"/>
              <a:t>Palaeontological</a:t>
            </a:r>
            <a:r>
              <a:rPr lang="en-US" dirty="0"/>
              <a:t> Institute and Museum of the University of Zurich (PIMUZ) is currently housing </a:t>
            </a:r>
            <a:r>
              <a:rPr lang="en-US" dirty="0" err="1"/>
              <a:t>xenarthrans</a:t>
            </a:r>
            <a:r>
              <a:rPr lang="en-US" dirty="0"/>
              <a:t> fossils from the collection of Santiago Roth</a:t>
            </a:r>
          </a:p>
          <a:p>
            <a:r>
              <a:rPr lang="en-US" dirty="0"/>
              <a:t>Among the specimens, there is a fossilized </a:t>
            </a:r>
            <a:r>
              <a:rPr lang="en-US" i="1" dirty="0" err="1"/>
              <a:t>Doedicurus</a:t>
            </a:r>
            <a:r>
              <a:rPr lang="en-US" dirty="0"/>
              <a:t> caudal tube (PIMUZ A/V 459)</a:t>
            </a:r>
          </a:p>
          <a:p>
            <a:r>
              <a:rPr lang="en-US" dirty="0"/>
              <a:t>This gave the opportunity to contribute to the research on such clubs</a:t>
            </a:r>
          </a:p>
          <a:p>
            <a:r>
              <a:rPr lang="en-US" dirty="0">
                <a:ea typeface="Times New Roman" panose="02020603050405020304" pitchFamily="18" charset="0"/>
              </a:rPr>
              <a:t>The goals of this thesis are to gain insight intro the uses of such hammer by:</a:t>
            </a:r>
          </a:p>
          <a:p>
            <a:pPr lvl="1"/>
            <a:r>
              <a:rPr lang="en-US" dirty="0">
                <a:ea typeface="Times New Roman" panose="02020603050405020304" pitchFamily="18" charset="0"/>
              </a:rPr>
              <a:t>Estimating the impact potential of a tail swing</a:t>
            </a:r>
          </a:p>
          <a:p>
            <a:pPr lvl="1"/>
            <a:r>
              <a:rPr lang="en-US" dirty="0">
                <a:ea typeface="Times New Roman" panose="02020603050405020304" pitchFamily="18" charset="0"/>
              </a:rPr>
              <a:t>Finding out the optimal strategy of motion</a:t>
            </a:r>
          </a:p>
          <a:p>
            <a:endParaRPr lang="en-US" sz="1800" dirty="0"/>
          </a:p>
        </p:txBody>
      </p:sp>
      <p:pic>
        <p:nvPicPr>
          <p:cNvPr id="3" name="Content Placeholder 7" descr="A picture containing vegetable, cassava&#10;&#10;Description automatically generated">
            <a:extLst>
              <a:ext uri="{FF2B5EF4-FFF2-40B4-BE49-F238E27FC236}">
                <a16:creationId xmlns:a16="http://schemas.microsoft.com/office/drawing/2014/main" id="{40B5F552-4408-770C-7427-2F4EE1403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870" y="1790277"/>
            <a:ext cx="4895288" cy="2790314"/>
          </a:xfrm>
          <a:prstGeom prst="rect">
            <a:avLst/>
          </a:prstGeom>
          <a:noFill/>
        </p:spPr>
      </p:pic>
      <p:sp>
        <p:nvSpPr>
          <p:cNvPr id="2" name="Title 1">
            <a:extLst>
              <a:ext uri="{FF2B5EF4-FFF2-40B4-BE49-F238E27FC236}">
                <a16:creationId xmlns:a16="http://schemas.microsoft.com/office/drawing/2014/main" id="{DE63E44B-096C-490A-BF5B-D8D028A57785}"/>
              </a:ext>
            </a:extLst>
          </p:cNvPr>
          <p:cNvSpPr>
            <a:spLocks noGrp="1"/>
          </p:cNvSpPr>
          <p:nvPr>
            <p:ph type="title"/>
          </p:nvPr>
        </p:nvSpPr>
        <p:spPr>
          <a:xfrm>
            <a:off x="1206501" y="239404"/>
            <a:ext cx="4889500" cy="1430337"/>
          </a:xfrm>
        </p:spPr>
        <p:txBody>
          <a:bodyPr anchor="t">
            <a:normAutofit/>
          </a:bodyPr>
          <a:lstStyle/>
          <a:p>
            <a:r>
              <a:rPr lang="en-US" dirty="0"/>
              <a:t>Motivations and goal</a:t>
            </a:r>
          </a:p>
        </p:txBody>
      </p:sp>
      <p:sp>
        <p:nvSpPr>
          <p:cNvPr id="4" name="Footer Placeholder 3">
            <a:extLst>
              <a:ext uri="{FF2B5EF4-FFF2-40B4-BE49-F238E27FC236}">
                <a16:creationId xmlns:a16="http://schemas.microsoft.com/office/drawing/2014/main" id="{68805F68-4A39-45DE-8F31-C449CD4DCAC4}"/>
              </a:ext>
            </a:extLst>
          </p:cNvPr>
          <p:cNvSpPr>
            <a:spLocks noGrp="1"/>
          </p:cNvSpPr>
          <p:nvPr>
            <p:ph type="ftr" sz="quarter" idx="11"/>
          </p:nvPr>
        </p:nvSpPr>
        <p:spPr>
          <a:xfrm rot="16200000">
            <a:off x="9487985" y="2498752"/>
            <a:ext cx="4724347" cy="683683"/>
          </a:xfrm>
        </p:spPr>
        <p:txBody>
          <a:bodyPr anchor="ctr">
            <a:normAutofit/>
          </a:bodyPr>
          <a:lstStyle/>
          <a:p>
            <a:pPr>
              <a:spcAft>
                <a:spcPts val="600"/>
              </a:spcAft>
            </a:pPr>
            <a:r>
              <a:rPr lang="fr-FR" dirty="0"/>
              <a:t>Olivier Lonneux </a:t>
            </a:r>
          </a:p>
        </p:txBody>
      </p:sp>
      <p:sp>
        <p:nvSpPr>
          <p:cNvPr id="5" name="Slide Number Placeholder 4">
            <a:extLst>
              <a:ext uri="{FF2B5EF4-FFF2-40B4-BE49-F238E27FC236}">
                <a16:creationId xmlns:a16="http://schemas.microsoft.com/office/drawing/2014/main" id="{F4BF3F22-C3CF-4E91-AEB5-D2EE681CF648}"/>
              </a:ext>
            </a:extLst>
          </p:cNvPr>
          <p:cNvSpPr>
            <a:spLocks noGrp="1"/>
          </p:cNvSpPr>
          <p:nvPr>
            <p:ph type="sldNum" sz="quarter" idx="12"/>
          </p:nvPr>
        </p:nvSpPr>
        <p:spPr>
          <a:xfrm>
            <a:off x="11508317" y="260351"/>
            <a:ext cx="683683" cy="218069"/>
          </a:xfrm>
        </p:spPr>
        <p:txBody>
          <a:bodyPr anchor="t">
            <a:normAutofit/>
          </a:bodyPr>
          <a:lstStyle/>
          <a:p>
            <a:pPr>
              <a:spcAft>
                <a:spcPts val="600"/>
              </a:spcAft>
            </a:pPr>
            <a:fld id="{E1E1CD7C-2161-7D43-862E-CE4C333CD873}" type="slidenum">
              <a:rPr lang="fr-FR" smtClean="0"/>
              <a:pPr>
                <a:spcAft>
                  <a:spcPts val="600"/>
                </a:spcAft>
              </a:pPr>
              <a:t>5</a:t>
            </a:fld>
            <a:endParaRPr lang="fr-FR"/>
          </a:p>
        </p:txBody>
      </p:sp>
      <p:sp>
        <p:nvSpPr>
          <p:cNvPr id="7" name="TextBox 6">
            <a:extLst>
              <a:ext uri="{FF2B5EF4-FFF2-40B4-BE49-F238E27FC236}">
                <a16:creationId xmlns:a16="http://schemas.microsoft.com/office/drawing/2014/main" id="{3C0D6977-75B3-182F-F08B-FD2913495006}"/>
              </a:ext>
            </a:extLst>
          </p:cNvPr>
          <p:cNvSpPr txBox="1"/>
          <p:nvPr/>
        </p:nvSpPr>
        <p:spPr>
          <a:xfrm>
            <a:off x="7163857" y="4675549"/>
            <a:ext cx="489528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sz="1000" i="1" dirty="0">
                <a:solidFill>
                  <a:srgbClr val="413C3A"/>
                </a:solidFill>
                <a:latin typeface="Arial"/>
              </a:rPr>
              <a:t>D</a:t>
            </a:r>
            <a:r>
              <a:rPr lang="en-US" sz="1000" i="1" dirty="0" err="1">
                <a:solidFill>
                  <a:srgbClr val="413C3A"/>
                </a:solidFill>
                <a:latin typeface="Arial"/>
              </a:rPr>
              <a:t>orsal</a:t>
            </a:r>
            <a:r>
              <a:rPr lang="en-US" sz="1000" i="1" dirty="0">
                <a:solidFill>
                  <a:srgbClr val="413C3A"/>
                </a:solidFill>
                <a:latin typeface="Arial"/>
              </a:rPr>
              <a:t> and lateral view of the tail club, scale bar is 10 cm, Kevin Le Verger, 2023</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pic>
        <p:nvPicPr>
          <p:cNvPr id="8" name="Picture 7" descr="Impact Hub Zurich | University of Zurich - Impact Hub Zurich">
            <a:extLst>
              <a:ext uri="{FF2B5EF4-FFF2-40B4-BE49-F238E27FC236}">
                <a16:creationId xmlns:a16="http://schemas.microsoft.com/office/drawing/2014/main" id="{77F61500-095E-3024-9994-C5E3D4B72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iorob logo ‒ BioRob ‐ EPFL">
            <a:extLst>
              <a:ext uri="{FF2B5EF4-FFF2-40B4-BE49-F238E27FC236}">
                <a16:creationId xmlns:a16="http://schemas.microsoft.com/office/drawing/2014/main" id="{7C9174C0-4704-E3ED-0BF5-F5454920DF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3">
            <a:extLst>
              <a:ext uri="{FF2B5EF4-FFF2-40B4-BE49-F238E27FC236}">
                <a16:creationId xmlns:a16="http://schemas.microsoft.com/office/drawing/2014/main" id="{160DCF06-7AE6-27AC-38F6-48DB41F7F620}"/>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2" name="Picture 2" descr="Empa - Swiss Federal Laboratories for Materials Science and Technology">
            <a:extLst>
              <a:ext uri="{FF2B5EF4-FFF2-40B4-BE49-F238E27FC236}">
                <a16:creationId xmlns:a16="http://schemas.microsoft.com/office/drawing/2014/main" id="{9D47681D-3008-7ED4-DCD8-FD0938081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17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7E21937-BFC4-4F8E-B7D1-175C3FC94FAD}"/>
              </a:ext>
            </a:extLst>
          </p:cNvPr>
          <p:cNvSpPr>
            <a:spLocks noGrp="1"/>
          </p:cNvSpPr>
          <p:nvPr>
            <p:ph idx="1"/>
          </p:nvPr>
        </p:nvSpPr>
        <p:spPr>
          <a:xfrm>
            <a:off x="1473013" y="1374447"/>
            <a:ext cx="10129708" cy="4454737"/>
          </a:xfrm>
        </p:spPr>
        <p:txBody>
          <a:bodyPr>
            <a:normAutofit/>
          </a:bodyPr>
          <a:lstStyle/>
          <a:p>
            <a:r>
              <a:rPr lang="en-US" sz="2000" b="0" i="0" dirty="0">
                <a:effectLst/>
              </a:rPr>
              <a:t>In 1999, Alexander, R. M. and colleagues estimated the potential energy of impact of a </a:t>
            </a:r>
            <a:r>
              <a:rPr lang="en-US" sz="2000" b="0" i="1" dirty="0" err="1">
                <a:effectLst/>
              </a:rPr>
              <a:t>Doedicurus</a:t>
            </a:r>
            <a:r>
              <a:rPr lang="en-US" sz="2000" b="0" i="0" dirty="0">
                <a:effectLst/>
              </a:rPr>
              <a:t> tail strike and concluded that it would be sufficient to fracture a congener's carapace</a:t>
            </a:r>
            <a:endParaRPr lang="fr-CH" sz="2000" dirty="0">
              <a:ea typeface="Times New Roman" panose="02020603050405020304" pitchFamily="18" charset="0"/>
            </a:endParaRPr>
          </a:p>
          <a:p>
            <a:r>
              <a:rPr lang="en-US" sz="2000" dirty="0"/>
              <a:t>In 2005, K. Carpenter and colleagues estimated the impact force of a </a:t>
            </a:r>
            <a:r>
              <a:rPr lang="en-US" sz="2000" i="1" dirty="0"/>
              <a:t>Stegosaurus </a:t>
            </a:r>
            <a:r>
              <a:rPr lang="en-US" sz="2000" dirty="0"/>
              <a:t>tail</a:t>
            </a:r>
          </a:p>
          <a:p>
            <a:r>
              <a:rPr lang="en-US" sz="2000" dirty="0"/>
              <a:t>In 2009, V.M. </a:t>
            </a:r>
            <a:r>
              <a:rPr lang="en-US" sz="2000" dirty="0" err="1"/>
              <a:t>Arbour</a:t>
            </a:r>
            <a:r>
              <a:rPr lang="en-US" sz="2000" dirty="0"/>
              <a:t> reused this method to estimate the impact force of an </a:t>
            </a:r>
            <a:r>
              <a:rPr lang="en-US" sz="2000" i="1" dirty="0"/>
              <a:t>Ankylosaurus</a:t>
            </a:r>
            <a:r>
              <a:rPr lang="en-US" sz="2000" dirty="0"/>
              <a:t> tail club</a:t>
            </a:r>
          </a:p>
          <a:p>
            <a:r>
              <a:rPr lang="en-US" sz="2000" dirty="0"/>
              <a:t>In 2009, Bianco R.E. and colleagues estimated the position of the </a:t>
            </a:r>
            <a:r>
              <a:rPr lang="en-US" sz="2000" dirty="0" err="1"/>
              <a:t>centre</a:t>
            </a:r>
            <a:r>
              <a:rPr lang="en-US" sz="2000" dirty="0"/>
              <a:t> of percussion in glyptodonts’ tail club</a:t>
            </a:r>
          </a:p>
          <a:p>
            <a:pPr marL="0" indent="0">
              <a:buNone/>
            </a:pPr>
            <a:endParaRPr lang="en-US" sz="2000" dirty="0"/>
          </a:p>
          <a:p>
            <a:pPr>
              <a:buFont typeface="Wingdings" panose="05000000000000000000" pitchFamily="2" charset="2"/>
              <a:buChar char="Ø"/>
            </a:pPr>
            <a:r>
              <a:rPr lang="en-US" dirty="0">
                <a:ea typeface="Times New Roman" panose="02020603050405020304" pitchFamily="18" charset="0"/>
              </a:rPr>
              <a:t>This thesis builds on those previous studies and complements them with robotic tools, such as simulations and a robotic model</a:t>
            </a:r>
            <a:endParaRPr lang="fr-CH" dirty="0">
              <a:ea typeface="Times New Roman" panose="02020603050405020304" pitchFamily="18" charset="0"/>
            </a:endParaRPr>
          </a:p>
          <a:p>
            <a:endParaRPr lang="en-US" dirty="0"/>
          </a:p>
        </p:txBody>
      </p:sp>
      <p:sp>
        <p:nvSpPr>
          <p:cNvPr id="2" name="Title 1">
            <a:extLst>
              <a:ext uri="{FF2B5EF4-FFF2-40B4-BE49-F238E27FC236}">
                <a16:creationId xmlns:a16="http://schemas.microsoft.com/office/drawing/2014/main" id="{DE63E44B-096C-490A-BF5B-D8D028A57785}"/>
              </a:ext>
            </a:extLst>
          </p:cNvPr>
          <p:cNvSpPr>
            <a:spLocks noGrp="1"/>
          </p:cNvSpPr>
          <p:nvPr>
            <p:ph type="title"/>
          </p:nvPr>
        </p:nvSpPr>
        <p:spPr>
          <a:xfrm>
            <a:off x="1809522" y="260351"/>
            <a:ext cx="4889500" cy="761053"/>
          </a:xfrm>
        </p:spPr>
        <p:txBody>
          <a:bodyPr/>
          <a:lstStyle/>
          <a:p>
            <a:r>
              <a:rPr lang="en-US" dirty="0"/>
              <a:t>State of the art</a:t>
            </a:r>
          </a:p>
        </p:txBody>
      </p:sp>
      <p:sp>
        <p:nvSpPr>
          <p:cNvPr id="4" name="Footer Placeholder 3">
            <a:extLst>
              <a:ext uri="{FF2B5EF4-FFF2-40B4-BE49-F238E27FC236}">
                <a16:creationId xmlns:a16="http://schemas.microsoft.com/office/drawing/2014/main" id="{68805F68-4A39-45DE-8F31-C449CD4DCAC4}"/>
              </a:ext>
            </a:extLst>
          </p:cNvPr>
          <p:cNvSpPr>
            <a:spLocks noGrp="1"/>
          </p:cNvSpPr>
          <p:nvPr>
            <p:ph type="ftr" sz="quarter" idx="11"/>
          </p:nvPr>
        </p:nvSpPr>
        <p:spPr/>
        <p:txBody>
          <a:bodyPr/>
          <a:lstStyle/>
          <a:p>
            <a:r>
              <a:rPr lang="fr-FR" dirty="0"/>
              <a:t>Olivier Lonneux </a:t>
            </a:r>
          </a:p>
        </p:txBody>
      </p:sp>
      <p:sp>
        <p:nvSpPr>
          <p:cNvPr id="5" name="Slide Number Placeholder 4">
            <a:extLst>
              <a:ext uri="{FF2B5EF4-FFF2-40B4-BE49-F238E27FC236}">
                <a16:creationId xmlns:a16="http://schemas.microsoft.com/office/drawing/2014/main" id="{F4BF3F22-C3CF-4E91-AEB5-D2EE681CF648}"/>
              </a:ext>
            </a:extLst>
          </p:cNvPr>
          <p:cNvSpPr>
            <a:spLocks noGrp="1"/>
          </p:cNvSpPr>
          <p:nvPr>
            <p:ph type="sldNum" sz="quarter" idx="12"/>
          </p:nvPr>
        </p:nvSpPr>
        <p:spPr/>
        <p:txBody>
          <a:bodyPr/>
          <a:lstStyle/>
          <a:p>
            <a:fld id="{E1E1CD7C-2161-7D43-862E-CE4C333CD873}" type="slidenum">
              <a:rPr lang="fr-FR" smtClean="0"/>
              <a:pPr/>
              <a:t>6</a:t>
            </a:fld>
            <a:endParaRPr lang="fr-FR" dirty="0"/>
          </a:p>
        </p:txBody>
      </p:sp>
      <p:pic>
        <p:nvPicPr>
          <p:cNvPr id="3" name="Picture 2" descr="Impact Hub Zurich | University of Zurich - Impact Hub Zurich">
            <a:extLst>
              <a:ext uri="{FF2B5EF4-FFF2-40B4-BE49-F238E27FC236}">
                <a16:creationId xmlns:a16="http://schemas.microsoft.com/office/drawing/2014/main" id="{1320A6E4-14CA-A13A-FA2F-3427594CF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iorob logo ‒ BioRob ‐ EPFL">
            <a:extLst>
              <a:ext uri="{FF2B5EF4-FFF2-40B4-BE49-F238E27FC236}">
                <a16:creationId xmlns:a16="http://schemas.microsoft.com/office/drawing/2014/main" id="{8AA5F239-40AE-B03C-B3C5-EF9A529B9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3">
            <a:extLst>
              <a:ext uri="{FF2B5EF4-FFF2-40B4-BE49-F238E27FC236}">
                <a16:creationId xmlns:a16="http://schemas.microsoft.com/office/drawing/2014/main" id="{968A0591-F6E0-5E6F-BBC2-5446D9E81016}"/>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9" name="Picture 2" descr="Empa - Swiss Federal Laboratories for Materials Science and Technology">
            <a:extLst>
              <a:ext uri="{FF2B5EF4-FFF2-40B4-BE49-F238E27FC236}">
                <a16:creationId xmlns:a16="http://schemas.microsoft.com/office/drawing/2014/main" id="{F8BDF718-B8AB-751D-E630-C0FC94DA3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85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ADC9092-B8AD-9448-9690-13D94442A120}"/>
              </a:ext>
            </a:extLst>
          </p:cNvPr>
          <p:cNvSpPr>
            <a:spLocks noGrp="1"/>
          </p:cNvSpPr>
          <p:nvPr>
            <p:ph type="title"/>
          </p:nvPr>
        </p:nvSpPr>
        <p:spPr>
          <a:xfrm>
            <a:off x="1206501" y="239405"/>
            <a:ext cx="4889500" cy="665268"/>
          </a:xfrm>
        </p:spPr>
        <p:txBody>
          <a:bodyPr anchor="t">
            <a:normAutofit/>
          </a:bodyPr>
          <a:lstStyle/>
          <a:p>
            <a:r>
              <a:rPr lang="fr-FR" dirty="0"/>
              <a:t>Project </a:t>
            </a:r>
            <a:r>
              <a:rPr lang="fr-FR" dirty="0" err="1"/>
              <a:t>Overview</a:t>
            </a:r>
            <a:endParaRPr lang="fr-FR" dirty="0"/>
          </a:p>
        </p:txBody>
      </p:sp>
      <p:sp>
        <p:nvSpPr>
          <p:cNvPr id="5" name="Espace réservé du pied de page 4">
            <a:extLst>
              <a:ext uri="{FF2B5EF4-FFF2-40B4-BE49-F238E27FC236}">
                <a16:creationId xmlns:a16="http://schemas.microsoft.com/office/drawing/2014/main" id="{EDD9CD81-F741-E34D-918B-879020443A81}"/>
              </a:ext>
            </a:extLst>
          </p:cNvPr>
          <p:cNvSpPr>
            <a:spLocks noGrp="1"/>
          </p:cNvSpPr>
          <p:nvPr>
            <p:ph type="ftr" sz="quarter" idx="11"/>
          </p:nvPr>
        </p:nvSpPr>
        <p:spPr>
          <a:xfrm rot="16200000">
            <a:off x="9487985" y="2498752"/>
            <a:ext cx="4724347" cy="683683"/>
          </a:xfrm>
        </p:spPr>
        <p:txBody>
          <a:bodyPr anchor="ctr">
            <a:normAutofit/>
          </a:bodyPr>
          <a:lstStyle/>
          <a:p>
            <a:pPr>
              <a:spcAft>
                <a:spcPts val="600"/>
              </a:spcAft>
            </a:pPr>
            <a:r>
              <a:rPr lang="fr-FR" dirty="0"/>
              <a:t>Olivier Lonneux </a:t>
            </a:r>
          </a:p>
        </p:txBody>
      </p:sp>
      <p:sp>
        <p:nvSpPr>
          <p:cNvPr id="6" name="Espace réservé du numéro de diapositive 5">
            <a:extLst>
              <a:ext uri="{FF2B5EF4-FFF2-40B4-BE49-F238E27FC236}">
                <a16:creationId xmlns:a16="http://schemas.microsoft.com/office/drawing/2014/main" id="{F5C95DC5-778C-474A-AD7D-E5E2435C9631}"/>
              </a:ext>
            </a:extLst>
          </p:cNvPr>
          <p:cNvSpPr>
            <a:spLocks noGrp="1"/>
          </p:cNvSpPr>
          <p:nvPr>
            <p:ph type="sldNum" sz="quarter" idx="12"/>
          </p:nvPr>
        </p:nvSpPr>
        <p:spPr>
          <a:xfrm>
            <a:off x="11508317" y="260351"/>
            <a:ext cx="683683" cy="218069"/>
          </a:xfrm>
        </p:spPr>
        <p:txBody>
          <a:bodyPr anchor="t">
            <a:normAutofit/>
          </a:bodyPr>
          <a:lstStyle/>
          <a:p>
            <a:pPr>
              <a:spcAft>
                <a:spcPts val="600"/>
              </a:spcAft>
            </a:pPr>
            <a:fld id="{E1E1CD7C-2161-7D43-862E-CE4C333CD873}" type="slidenum">
              <a:rPr lang="fr-FR" smtClean="0"/>
              <a:pPr>
                <a:spcAft>
                  <a:spcPts val="600"/>
                </a:spcAft>
              </a:pPr>
              <a:t>7</a:t>
            </a:fld>
            <a:endParaRPr lang="fr-FR"/>
          </a:p>
        </p:txBody>
      </p:sp>
      <p:graphicFrame>
        <p:nvGraphicFramePr>
          <p:cNvPr id="18" name="Content Placeholder 6">
            <a:extLst>
              <a:ext uri="{FF2B5EF4-FFF2-40B4-BE49-F238E27FC236}">
                <a16:creationId xmlns:a16="http://schemas.microsoft.com/office/drawing/2014/main" id="{09100A0F-419A-2C40-DFC5-80BE9DA0C8F2}"/>
              </a:ext>
            </a:extLst>
          </p:cNvPr>
          <p:cNvGraphicFramePr>
            <a:graphicFrameLocks noGrp="1"/>
          </p:cNvGraphicFramePr>
          <p:nvPr>
            <p:ph idx="1"/>
            <p:extLst>
              <p:ext uri="{D42A27DB-BD31-4B8C-83A1-F6EECF244321}">
                <p14:modId xmlns:p14="http://schemas.microsoft.com/office/powerpoint/2010/main" val="4023317944"/>
              </p:ext>
            </p:extLst>
          </p:nvPr>
        </p:nvGraphicFramePr>
        <p:xfrm>
          <a:off x="1206500" y="1549896"/>
          <a:ext cx="10301817" cy="4515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Impact Hub Zurich | University of Zurich - Impact Hub Zurich">
            <a:extLst>
              <a:ext uri="{FF2B5EF4-FFF2-40B4-BE49-F238E27FC236}">
                <a16:creationId xmlns:a16="http://schemas.microsoft.com/office/drawing/2014/main" id="{19A5BF6D-091E-95E3-9C5D-EDA374C2AB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iorob logo ‒ BioRob ‐ EPFL">
            <a:extLst>
              <a:ext uri="{FF2B5EF4-FFF2-40B4-BE49-F238E27FC236}">
                <a16:creationId xmlns:a16="http://schemas.microsoft.com/office/drawing/2014/main" id="{01B54F7C-F523-C6AA-74B6-0EC96EF813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3">
            <a:extLst>
              <a:ext uri="{FF2B5EF4-FFF2-40B4-BE49-F238E27FC236}">
                <a16:creationId xmlns:a16="http://schemas.microsoft.com/office/drawing/2014/main" id="{12B2301D-70A8-FE8D-B4CD-00C9CD41B0A2}"/>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1" name="Picture 2" descr="Empa - Swiss Federal Laboratories for Materials Science and Technology">
            <a:extLst>
              <a:ext uri="{FF2B5EF4-FFF2-40B4-BE49-F238E27FC236}">
                <a16:creationId xmlns:a16="http://schemas.microsoft.com/office/drawing/2014/main" id="{083F1898-05D7-86CF-427C-7D51CA69AE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29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4FBC-B827-4272-45B4-3FCC4FB6B69F}"/>
              </a:ext>
            </a:extLst>
          </p:cNvPr>
          <p:cNvSpPr>
            <a:spLocks noGrp="1"/>
          </p:cNvSpPr>
          <p:nvPr>
            <p:ph type="title"/>
          </p:nvPr>
        </p:nvSpPr>
        <p:spPr/>
        <p:txBody>
          <a:bodyPr/>
          <a:lstStyle/>
          <a:p>
            <a:r>
              <a:rPr lang="fr-CH" dirty="0"/>
              <a:t>Design and </a:t>
            </a:r>
            <a:r>
              <a:rPr lang="fr-CH" dirty="0" err="1"/>
              <a:t>method</a:t>
            </a:r>
            <a:endParaRPr lang="en-US" dirty="0"/>
          </a:p>
        </p:txBody>
      </p:sp>
      <p:sp>
        <p:nvSpPr>
          <p:cNvPr id="3" name="Text Placeholder 2">
            <a:extLst>
              <a:ext uri="{FF2B5EF4-FFF2-40B4-BE49-F238E27FC236}">
                <a16:creationId xmlns:a16="http://schemas.microsoft.com/office/drawing/2014/main" id="{01285BCD-F835-5EC2-2C6E-52AA224FFC66}"/>
              </a:ext>
            </a:extLst>
          </p:cNvPr>
          <p:cNvSpPr>
            <a:spLocks noGrp="1"/>
          </p:cNvSpPr>
          <p:nvPr>
            <p:ph type="body" idx="1"/>
          </p:nvPr>
        </p:nvSpPr>
        <p:spPr/>
        <p:txBody>
          <a:bodyPr/>
          <a:lstStyle/>
          <a:p>
            <a:pPr marL="457200" indent="-457200">
              <a:buClr>
                <a:schemeClr val="bg1"/>
              </a:buClr>
              <a:buFont typeface="Arial" panose="020B0604020202020204" pitchFamily="34" charset="0"/>
              <a:buChar char="•"/>
            </a:pPr>
            <a:r>
              <a:rPr lang="en-US" dirty="0"/>
              <a:t>Modelling and specifications</a:t>
            </a:r>
          </a:p>
          <a:p>
            <a:pPr marL="457200" indent="-457200">
              <a:buClr>
                <a:schemeClr val="bg1"/>
              </a:buClr>
              <a:buFont typeface="Arial" panose="020B0604020202020204" pitchFamily="34" charset="0"/>
              <a:buChar char="•"/>
            </a:pPr>
            <a:r>
              <a:rPr lang="en-US" dirty="0"/>
              <a:t>Simulations</a:t>
            </a:r>
          </a:p>
          <a:p>
            <a:pPr marL="457200" indent="-457200">
              <a:buClr>
                <a:schemeClr val="bg1"/>
              </a:buClr>
              <a:buFont typeface="Arial" panose="020B0604020202020204" pitchFamily="34" charset="0"/>
              <a:buChar char="•"/>
            </a:pPr>
            <a:r>
              <a:rPr lang="en-US" dirty="0"/>
              <a:t>Robot</a:t>
            </a:r>
          </a:p>
          <a:p>
            <a:pPr marL="457200" indent="-457200">
              <a:buClr>
                <a:schemeClr val="bg1"/>
              </a:buClr>
              <a:buFont typeface="Arial" panose="020B0604020202020204" pitchFamily="34" charset="0"/>
              <a:buChar char="•"/>
            </a:pPr>
            <a:r>
              <a:rPr lang="en-US" dirty="0"/>
              <a:t>Experimentations</a:t>
            </a:r>
          </a:p>
        </p:txBody>
      </p:sp>
      <p:sp>
        <p:nvSpPr>
          <p:cNvPr id="4" name="Picture Placeholder 3">
            <a:extLst>
              <a:ext uri="{FF2B5EF4-FFF2-40B4-BE49-F238E27FC236}">
                <a16:creationId xmlns:a16="http://schemas.microsoft.com/office/drawing/2014/main" id="{2D89DE84-97DB-1694-BF44-3B85FA4FF411}"/>
              </a:ext>
            </a:extLst>
          </p:cNvPr>
          <p:cNvSpPr>
            <a:spLocks noGrp="1"/>
          </p:cNvSpPr>
          <p:nvPr>
            <p:ph type="pic" sz="quarter" idx="13"/>
          </p:nvPr>
        </p:nvSpPr>
        <p:spPr>
          <a:xfrm>
            <a:off x="1224280" y="0"/>
            <a:ext cx="4889500" cy="6858000"/>
          </a:xfrm>
        </p:spPr>
        <p:txBody>
          <a:bodyPr/>
          <a:lstStyle/>
          <a:p>
            <a:endParaRPr lang="en-US"/>
          </a:p>
        </p:txBody>
      </p:sp>
      <p:sp>
        <p:nvSpPr>
          <p:cNvPr id="6" name="Footer Placeholder 5">
            <a:extLst>
              <a:ext uri="{FF2B5EF4-FFF2-40B4-BE49-F238E27FC236}">
                <a16:creationId xmlns:a16="http://schemas.microsoft.com/office/drawing/2014/main" id="{6DD61F10-B1C7-F93F-2E85-FEA4C53F5AE3}"/>
              </a:ext>
            </a:extLst>
          </p:cNvPr>
          <p:cNvSpPr>
            <a:spLocks noGrp="1"/>
          </p:cNvSpPr>
          <p:nvPr>
            <p:ph type="ftr" sz="quarter" idx="15"/>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08981FD7-A7B2-11AB-704C-264C5705C071}"/>
              </a:ext>
            </a:extLst>
          </p:cNvPr>
          <p:cNvSpPr>
            <a:spLocks noGrp="1"/>
          </p:cNvSpPr>
          <p:nvPr>
            <p:ph type="sldNum" sz="quarter" idx="16"/>
          </p:nvPr>
        </p:nvSpPr>
        <p:spPr/>
        <p:txBody>
          <a:bodyPr/>
          <a:lstStyle/>
          <a:p>
            <a:fld id="{E1E1CD7C-2161-7D43-862E-CE4C333CD873}" type="slidenum">
              <a:rPr lang="fr-FR" smtClean="0"/>
              <a:pPr/>
              <a:t>8</a:t>
            </a:fld>
            <a:endParaRPr lang="fr-FR" dirty="0"/>
          </a:p>
        </p:txBody>
      </p:sp>
      <p:pic>
        <p:nvPicPr>
          <p:cNvPr id="10" name="Picture 9" descr="Impact Hub Zurich | University of Zurich - Impact Hub Zurich">
            <a:extLst>
              <a:ext uri="{FF2B5EF4-FFF2-40B4-BE49-F238E27FC236}">
                <a16:creationId xmlns:a16="http://schemas.microsoft.com/office/drawing/2014/main" id="{1BD56D0D-76BB-DA19-1F1F-742A63013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iorob logo ‒ BioRob ‐ EPFL">
            <a:extLst>
              <a:ext uri="{FF2B5EF4-FFF2-40B4-BE49-F238E27FC236}">
                <a16:creationId xmlns:a16="http://schemas.microsoft.com/office/drawing/2014/main" id="{D8A4D428-D769-0085-E4B7-7F3EE1C3F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13" name="Date Placeholder 3">
            <a:extLst>
              <a:ext uri="{FF2B5EF4-FFF2-40B4-BE49-F238E27FC236}">
                <a16:creationId xmlns:a16="http://schemas.microsoft.com/office/drawing/2014/main" id="{4FFC3A8E-FA2D-5A7A-6CCB-CB9DFE516AA8}"/>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14" name="Picture 2" descr="Empa - Swiss Federal Laboratories for Materials Science and Technology">
            <a:extLst>
              <a:ext uri="{FF2B5EF4-FFF2-40B4-BE49-F238E27FC236}">
                <a16:creationId xmlns:a16="http://schemas.microsoft.com/office/drawing/2014/main" id="{F1FB7BCB-B739-5F92-D4E9-0CD817339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43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3B7FD9-6AB0-BE8E-257B-3B4442163B44}"/>
              </a:ext>
            </a:extLst>
          </p:cNvPr>
          <p:cNvSpPr>
            <a:spLocks noGrp="1"/>
          </p:cNvSpPr>
          <p:nvPr>
            <p:ph type="title"/>
          </p:nvPr>
        </p:nvSpPr>
        <p:spPr/>
        <p:txBody>
          <a:bodyPr/>
          <a:lstStyle/>
          <a:p>
            <a:r>
              <a:rPr lang="en-US" dirty="0"/>
              <a:t>Tail modelling</a:t>
            </a:r>
          </a:p>
        </p:txBody>
      </p:sp>
      <p:sp>
        <p:nvSpPr>
          <p:cNvPr id="6" name="Footer Placeholder 5">
            <a:extLst>
              <a:ext uri="{FF2B5EF4-FFF2-40B4-BE49-F238E27FC236}">
                <a16:creationId xmlns:a16="http://schemas.microsoft.com/office/drawing/2014/main" id="{1F179BEA-5D44-1A91-C8E6-E17109130754}"/>
              </a:ext>
            </a:extLst>
          </p:cNvPr>
          <p:cNvSpPr>
            <a:spLocks noGrp="1"/>
          </p:cNvSpPr>
          <p:nvPr>
            <p:ph type="ftr" sz="quarter" idx="11"/>
          </p:nvPr>
        </p:nvSpPr>
        <p:spPr/>
        <p:txBody>
          <a:bodyPr/>
          <a:lstStyle/>
          <a:p>
            <a:r>
              <a:rPr lang="fr-FR" dirty="0"/>
              <a:t>Olivier Lonneux</a:t>
            </a:r>
          </a:p>
        </p:txBody>
      </p:sp>
      <p:sp>
        <p:nvSpPr>
          <p:cNvPr id="7" name="Slide Number Placeholder 6">
            <a:extLst>
              <a:ext uri="{FF2B5EF4-FFF2-40B4-BE49-F238E27FC236}">
                <a16:creationId xmlns:a16="http://schemas.microsoft.com/office/drawing/2014/main" id="{B1EF7CF6-B5F5-00B7-ABA8-C1AE70C491EE}"/>
              </a:ext>
            </a:extLst>
          </p:cNvPr>
          <p:cNvSpPr>
            <a:spLocks noGrp="1"/>
          </p:cNvSpPr>
          <p:nvPr>
            <p:ph type="sldNum" sz="quarter" idx="12"/>
          </p:nvPr>
        </p:nvSpPr>
        <p:spPr/>
        <p:txBody>
          <a:bodyPr/>
          <a:lstStyle/>
          <a:p>
            <a:fld id="{E1E1CD7C-2161-7D43-862E-CE4C333CD873}" type="slidenum">
              <a:rPr lang="fr-FR" smtClean="0"/>
              <a:pPr/>
              <a:t>9</a:t>
            </a:fld>
            <a:endParaRPr lang="fr-FR" dirty="0"/>
          </a:p>
        </p:txBody>
      </p:sp>
      <p:pic>
        <p:nvPicPr>
          <p:cNvPr id="16" name="Picture 15">
            <a:extLst>
              <a:ext uri="{FF2B5EF4-FFF2-40B4-BE49-F238E27FC236}">
                <a16:creationId xmlns:a16="http://schemas.microsoft.com/office/drawing/2014/main" id="{1E804699-8706-DA9B-49FB-BAA4FA2A9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450" y="2840593"/>
            <a:ext cx="10771917" cy="3478587"/>
          </a:xfrm>
          <a:prstGeom prst="rect">
            <a:avLst/>
          </a:prstGeom>
        </p:spPr>
      </p:pic>
      <p:sp>
        <p:nvSpPr>
          <p:cNvPr id="19" name="Content Placeholder 18">
            <a:extLst>
              <a:ext uri="{FF2B5EF4-FFF2-40B4-BE49-F238E27FC236}">
                <a16:creationId xmlns:a16="http://schemas.microsoft.com/office/drawing/2014/main" id="{3FF933B7-22C8-AD87-FD37-4EB58713BC2D}"/>
              </a:ext>
            </a:extLst>
          </p:cNvPr>
          <p:cNvSpPr>
            <a:spLocks noGrp="1"/>
          </p:cNvSpPr>
          <p:nvPr>
            <p:ph sz="half" idx="1"/>
          </p:nvPr>
        </p:nvSpPr>
        <p:spPr>
          <a:xfrm>
            <a:off x="971449" y="953312"/>
            <a:ext cx="10221270" cy="1582118"/>
          </a:xfrm>
        </p:spPr>
        <p:txBody>
          <a:bodyPr>
            <a:normAutofit lnSpcReduction="10000"/>
          </a:bodyPr>
          <a:lstStyle/>
          <a:p>
            <a:r>
              <a:rPr lang="en-US" dirty="0"/>
              <a:t>The caudal sheath available at PIMUZ is incomplete</a:t>
            </a:r>
          </a:p>
          <a:p>
            <a:r>
              <a:rPr lang="en-US" dirty="0"/>
              <a:t>It was completed to reach a total length of 1 meter</a:t>
            </a:r>
          </a:p>
          <a:p>
            <a:r>
              <a:rPr lang="en-US" dirty="0"/>
              <a:t>Weight of the club calculated using an 1800</a:t>
            </a:r>
            <a:r>
              <a:rPr lang="en-US" dirty="0">
                <a:sym typeface="Wingdings" panose="05000000000000000000" pitchFamily="2" charset="2"/>
              </a:rPr>
              <a:t> kg/m</a:t>
            </a:r>
            <a:r>
              <a:rPr lang="en-US" baseline="30000" dirty="0">
                <a:sym typeface="Wingdings" panose="05000000000000000000" pitchFamily="2" charset="2"/>
              </a:rPr>
              <a:t>3</a:t>
            </a:r>
            <a:r>
              <a:rPr lang="en-US" dirty="0">
                <a:sym typeface="Wingdings" panose="05000000000000000000" pitchFamily="2" charset="2"/>
              </a:rPr>
              <a:t> density (Bianco E. et al., 2009) 44 kg</a:t>
            </a:r>
            <a:endParaRPr lang="en-US" dirty="0"/>
          </a:p>
        </p:txBody>
      </p:sp>
      <p:sp>
        <p:nvSpPr>
          <p:cNvPr id="20" name="TextBox 19">
            <a:extLst>
              <a:ext uri="{FF2B5EF4-FFF2-40B4-BE49-F238E27FC236}">
                <a16:creationId xmlns:a16="http://schemas.microsoft.com/office/drawing/2014/main" id="{27B2659B-864A-4ABD-4A40-C53C06091C60}"/>
              </a:ext>
            </a:extLst>
          </p:cNvPr>
          <p:cNvSpPr txBox="1"/>
          <p:nvPr/>
        </p:nvSpPr>
        <p:spPr>
          <a:xfrm>
            <a:off x="1186797" y="6323976"/>
            <a:ext cx="801507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solidFill>
                  <a:srgbClr val="413C3A"/>
                </a:solidFill>
                <a:latin typeface="Arial"/>
              </a:rPr>
              <a:t>Lateral and dorsal view of the original 3D scan of the club (textured) and the completed one (in white), scale bar is 50 cm</a:t>
            </a:r>
            <a:endParaRPr kumimoji="0" lang="en-US" sz="1000" b="0" i="1" u="none" strike="noStrike" kern="1200" cap="none" spc="0" normalizeH="0" baseline="0" noProof="0" dirty="0">
              <a:ln>
                <a:noFill/>
              </a:ln>
              <a:solidFill>
                <a:srgbClr val="413C3A"/>
              </a:solidFill>
              <a:effectLst/>
              <a:uLnTx/>
              <a:uFillTx/>
              <a:latin typeface="Arial"/>
              <a:ea typeface="+mn-ea"/>
              <a:cs typeface="+mn-cs"/>
            </a:endParaRPr>
          </a:p>
        </p:txBody>
      </p:sp>
      <p:pic>
        <p:nvPicPr>
          <p:cNvPr id="21" name="Picture 20" descr="Impact Hub Zurich | University of Zurich - Impact Hub Zurich">
            <a:extLst>
              <a:ext uri="{FF2B5EF4-FFF2-40B4-BE49-F238E27FC236}">
                <a16:creationId xmlns:a16="http://schemas.microsoft.com/office/drawing/2014/main" id="{2856EAC1-3200-329F-B594-3FB2353CA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 y="478420"/>
            <a:ext cx="934719" cy="5604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Biorob logo ‒ BioRob ‐ EPFL">
            <a:extLst>
              <a:ext uri="{FF2B5EF4-FFF2-40B4-BE49-F238E27FC236}">
                <a16:creationId xmlns:a16="http://schemas.microsoft.com/office/drawing/2014/main" id="{2C4F52F4-4079-4360-4582-816498432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0204" y="172383"/>
            <a:ext cx="918113" cy="306037"/>
          </a:xfrm>
          <a:prstGeom prst="rect">
            <a:avLst/>
          </a:prstGeom>
          <a:noFill/>
          <a:extLst>
            <a:ext uri="{909E8E84-426E-40DD-AFC4-6F175D3DCCD1}">
              <a14:hiddenFill xmlns:a14="http://schemas.microsoft.com/office/drawing/2010/main">
                <a:solidFill>
                  <a:srgbClr val="FFFFFF"/>
                </a:solidFill>
              </a14:hiddenFill>
            </a:ext>
          </a:extLst>
        </p:spPr>
      </p:pic>
      <p:sp>
        <p:nvSpPr>
          <p:cNvPr id="23" name="Date Placeholder 3">
            <a:extLst>
              <a:ext uri="{FF2B5EF4-FFF2-40B4-BE49-F238E27FC236}">
                <a16:creationId xmlns:a16="http://schemas.microsoft.com/office/drawing/2014/main" id="{85FDD423-59BA-5FC6-290B-DA0D0A6F52DB}"/>
              </a:ext>
            </a:extLst>
          </p:cNvPr>
          <p:cNvSpPr>
            <a:spLocks noGrp="1"/>
          </p:cNvSpPr>
          <p:nvPr>
            <p:ph type="dt" sz="half" idx="10"/>
          </p:nvPr>
        </p:nvSpPr>
        <p:spPr>
          <a:xfrm rot="16200000">
            <a:off x="-1628551" y="3704603"/>
            <a:ext cx="4454736" cy="121536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Master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thesis</a:t>
            </a:r>
            <a:r>
              <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rPr>
              <a:t> </a:t>
            </a:r>
            <a:r>
              <a:rPr kumimoji="0" lang="fr-FR" sz="933" b="0" i="0" u="none" strike="noStrike" kern="1200" cap="none" spc="0" normalizeH="0" baseline="0" noProof="0" dirty="0" err="1">
                <a:ln>
                  <a:noFill/>
                </a:ln>
                <a:solidFill>
                  <a:srgbClr val="E30613"/>
                </a:solidFill>
                <a:effectLst/>
                <a:uLnTx/>
                <a:uFillTx/>
                <a:latin typeface="Arial" panose="020B0604020202020204" pitchFamily="34" charset="0"/>
                <a:ea typeface="+mn-ea"/>
                <a:cs typeface="+mn-cs"/>
              </a:rPr>
              <a:t>presentation</a:t>
            </a:r>
            <a:endParaRPr kumimoji="0" lang="fr-FR" sz="933" b="0" i="0" u="none" strike="noStrike" kern="1200" cap="none" spc="0" normalizeH="0" baseline="0" noProof="0" dirty="0">
              <a:ln>
                <a:noFill/>
              </a:ln>
              <a:solidFill>
                <a:srgbClr val="E30613"/>
              </a:solidFill>
              <a:effectLst/>
              <a:uLnTx/>
              <a:uFillTx/>
              <a:latin typeface="Arial" panose="020B0604020202020204" pitchFamily="34" charset="0"/>
              <a:ea typeface="+mn-ea"/>
              <a:cs typeface="+mn-cs"/>
            </a:endParaRPr>
          </a:p>
        </p:txBody>
      </p:sp>
      <p:pic>
        <p:nvPicPr>
          <p:cNvPr id="24" name="Picture 2" descr="Empa - Swiss Federal Laboratories for Materials Science and Technology">
            <a:extLst>
              <a:ext uri="{FF2B5EF4-FFF2-40B4-BE49-F238E27FC236}">
                <a16:creationId xmlns:a16="http://schemas.microsoft.com/office/drawing/2014/main" id="{A8D86D26-C1F1-A043-90C7-BAE37C4F96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7202" y="146157"/>
            <a:ext cx="1169317" cy="3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70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2228EF9E7CB9408A23C2207BA1E040" ma:contentTypeVersion="10" ma:contentTypeDescription="Crée un document." ma:contentTypeScope="" ma:versionID="655b93d42405f78b49041b05e115d7b8">
  <xsd:schema xmlns:xsd="http://www.w3.org/2001/XMLSchema" xmlns:xs="http://www.w3.org/2001/XMLSchema" xmlns:p="http://schemas.microsoft.com/office/2006/metadata/properties" xmlns:ns3="1407b6d3-14bd-4b96-914d-b31afb73db49" targetNamespace="http://schemas.microsoft.com/office/2006/metadata/properties" ma:root="true" ma:fieldsID="b7735f4bddba68c84528e556f74b70f6" ns3:_="">
    <xsd:import namespace="1407b6d3-14bd-4b96-914d-b31afb73db4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07b6d3-14bd-4b96-914d-b31afb73db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8ADA95-39C0-4604-AA3E-1CCFD50B4B36}">
  <ds:schemaRefs>
    <ds:schemaRef ds:uri="http://schemas.microsoft.com/sharepoint/v3/contenttype/forms"/>
  </ds:schemaRefs>
</ds:datastoreItem>
</file>

<file path=customXml/itemProps2.xml><?xml version="1.0" encoding="utf-8"?>
<ds:datastoreItem xmlns:ds="http://schemas.openxmlformats.org/officeDocument/2006/customXml" ds:itemID="{B8AB6E73-6845-45F8-81C6-E9B4EA67E1E5}">
  <ds:schemaRefs>
    <ds:schemaRef ds:uri="http://schemas.microsoft.com/office/2006/metadata/properties"/>
    <ds:schemaRef ds:uri="http://schemas.openxmlformats.org/package/2006/metadata/core-properties"/>
    <ds:schemaRef ds:uri="http://purl.org/dc/elements/1.1/"/>
    <ds:schemaRef ds:uri="http://purl.org/dc/terms/"/>
    <ds:schemaRef ds:uri="http://schemas.microsoft.com/office/2006/documentManagement/types"/>
    <ds:schemaRef ds:uri="http://schemas.microsoft.com/office/infopath/2007/PartnerControls"/>
    <ds:schemaRef ds:uri="1407b6d3-14bd-4b96-914d-b31afb73db49"/>
    <ds:schemaRef ds:uri="http://www.w3.org/XML/1998/namespace"/>
    <ds:schemaRef ds:uri="http://purl.org/dc/dcmitype/"/>
  </ds:schemaRefs>
</ds:datastoreItem>
</file>

<file path=customXml/itemProps3.xml><?xml version="1.0" encoding="utf-8"?>
<ds:datastoreItem xmlns:ds="http://schemas.openxmlformats.org/officeDocument/2006/customXml" ds:itemID="{67C76775-5B3B-43DC-BA3C-FCB88FF13B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07b6d3-14bd-4b96-914d-b31afb73db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17890</TotalTime>
  <Words>3952</Words>
  <Application>Microsoft Office PowerPoint</Application>
  <PresentationFormat>Widescreen</PresentationFormat>
  <Paragraphs>675</Paragraphs>
  <Slides>48</Slides>
  <Notes>40</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Cambria Math</vt:lpstr>
      <vt:lpstr>Franklin Gothic Demi Cond</vt:lpstr>
      <vt:lpstr>Open Sans</vt:lpstr>
      <vt:lpstr>Wingdings</vt:lpstr>
      <vt:lpstr>Thème Office</vt:lpstr>
      <vt:lpstr>Unraveling the potential of a biological hammer through biorobotics Application on Doedicurus</vt:lpstr>
      <vt:lpstr>Outline</vt:lpstr>
      <vt:lpstr>Introduction</vt:lpstr>
      <vt:lpstr>What is a Doedicurus?</vt:lpstr>
      <vt:lpstr>Motivations and goal</vt:lpstr>
      <vt:lpstr>State of the art</vt:lpstr>
      <vt:lpstr>Project Overview</vt:lpstr>
      <vt:lpstr>Design and method</vt:lpstr>
      <vt:lpstr>Tail modelling</vt:lpstr>
      <vt:lpstr>Tail modelling</vt:lpstr>
      <vt:lpstr>Muscles model</vt:lpstr>
      <vt:lpstr>Forces and torques</vt:lpstr>
      <vt:lpstr>Vertebrae mobility</vt:lpstr>
      <vt:lpstr>Body rotation</vt:lpstr>
      <vt:lpstr>Simulations</vt:lpstr>
      <vt:lpstr>Simulations</vt:lpstr>
      <vt:lpstr>Simulations</vt:lpstr>
      <vt:lpstr>Robot</vt:lpstr>
      <vt:lpstr>Robot</vt:lpstr>
      <vt:lpstr>Robot</vt:lpstr>
      <vt:lpstr>PowerPoint Presentation</vt:lpstr>
      <vt:lpstr>PowerPoint Presentation</vt:lpstr>
      <vt:lpstr>Experimentation protocol</vt:lpstr>
      <vt:lpstr>Experimentation setup</vt:lpstr>
      <vt:lpstr>Computer vision</vt:lpstr>
      <vt:lpstr>Results</vt:lpstr>
      <vt:lpstr>Typical velocity profile</vt:lpstr>
      <vt:lpstr>Velocity of impact</vt:lpstr>
      <vt:lpstr>Velocity of impact</vt:lpstr>
      <vt:lpstr>Velocity of impact</vt:lpstr>
      <vt:lpstr>Analysis</vt:lpstr>
      <vt:lpstr>Analysis</vt:lpstr>
      <vt:lpstr>Summary</vt:lpstr>
      <vt:lpstr>Discussion</vt:lpstr>
      <vt:lpstr>Takeaways</vt:lpstr>
      <vt:lpstr>Critical assessment and outlook</vt:lpstr>
      <vt:lpstr>Conclusion</vt:lpstr>
      <vt:lpstr>Thank you</vt:lpstr>
      <vt:lpstr>References</vt:lpstr>
      <vt:lpstr>Forces and torques</vt:lpstr>
      <vt:lpstr>Vertebrae</vt:lpstr>
      <vt:lpstr>Vertebrae</vt:lpstr>
      <vt:lpstr>Real scale ?</vt:lpstr>
      <vt:lpstr>Rotating platform</vt:lpstr>
      <vt:lpstr>String</vt:lpstr>
      <vt:lpstr>Tail support</vt:lpstr>
      <vt:lpstr>Tail</vt:lpstr>
      <vt:lpstr>Velocity of impact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Unraveling the potential of a biological hammer through biorobotics Application on Doedicurus</dc:title>
  <dc:creator>Olivier Lonneux</dc:creator>
  <cp:lastModifiedBy>Olivier Lonneux</cp:lastModifiedBy>
  <cp:revision>18</cp:revision>
  <dcterms:created xsi:type="dcterms:W3CDTF">2023-07-01T14:45:15Z</dcterms:created>
  <dcterms:modified xsi:type="dcterms:W3CDTF">2023-07-14T10:59:46Z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0x010100A02228EF9E7CB9408A23C2207BA1E040</vt:lpwstr>
  </property>
</Properties>
</file>